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8" r:id="rId3"/>
    <p:sldId id="294" r:id="rId4"/>
    <p:sldId id="281" r:id="rId5"/>
    <p:sldId id="290" r:id="rId6"/>
    <p:sldId id="291" r:id="rId7"/>
    <p:sldId id="295" r:id="rId8"/>
    <p:sldId id="301" r:id="rId9"/>
    <p:sldId id="304" r:id="rId10"/>
    <p:sldId id="305" r:id="rId11"/>
    <p:sldId id="302" r:id="rId12"/>
    <p:sldId id="303" r:id="rId13"/>
    <p:sldId id="306" r:id="rId14"/>
    <p:sldId id="309" r:id="rId15"/>
    <p:sldId id="310" r:id="rId16"/>
    <p:sldId id="311" r:id="rId17"/>
    <p:sldId id="307" r:id="rId18"/>
    <p:sldId id="312" r:id="rId19"/>
    <p:sldId id="308" r:id="rId20"/>
    <p:sldId id="314" r:id="rId21"/>
    <p:sldId id="315" r:id="rId22"/>
    <p:sldId id="313" r:id="rId23"/>
    <p:sldId id="316" r:id="rId24"/>
    <p:sldId id="341" r:id="rId25"/>
    <p:sldId id="317" r:id="rId26"/>
    <p:sldId id="340" r:id="rId27"/>
    <p:sldId id="318" r:id="rId28"/>
    <p:sldId id="319" r:id="rId29"/>
    <p:sldId id="321" r:id="rId30"/>
    <p:sldId id="320" r:id="rId31"/>
    <p:sldId id="322" r:id="rId32"/>
    <p:sldId id="323" r:id="rId33"/>
    <p:sldId id="326" r:id="rId34"/>
    <p:sldId id="327" r:id="rId35"/>
    <p:sldId id="331" r:id="rId36"/>
    <p:sldId id="332" r:id="rId37"/>
    <p:sldId id="325" r:id="rId38"/>
    <p:sldId id="328" r:id="rId39"/>
    <p:sldId id="324" r:id="rId40"/>
    <p:sldId id="329" r:id="rId41"/>
    <p:sldId id="330" r:id="rId42"/>
    <p:sldId id="333" r:id="rId43"/>
    <p:sldId id="334" r:id="rId44"/>
    <p:sldId id="336" r:id="rId45"/>
    <p:sldId id="337" r:id="rId46"/>
    <p:sldId id="339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FF00"/>
    <a:srgbClr val="FF0066"/>
    <a:srgbClr val="99FF99"/>
    <a:srgbClr val="996633"/>
    <a:srgbClr val="00CC00"/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5B6F-8D93-4BD6-9BC9-43F0DB41DB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06E8-9756-4C2F-B7D7-42F55CE2E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9D7B1-9F3E-4D32-8920-3A644C42F3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0EA145-0256-413F-A9A0-F127AFA38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76E539-8650-49FF-A9EC-98BF2A1783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871DA-051A-4BBC-8CAF-3C1B0042C6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86C8A-3D3B-48CC-BFB7-2E676A50DD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1CFC8-B49B-435E-B6F5-DCD83CB3FF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C9A28-83AE-4867-86C9-45ED242C5F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9F341-8148-4166-AF69-0D852D4A1E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82ADC-6C91-4202-A22E-CF7B1E8D3E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DE013-CF95-421E-826E-1A45068401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7B7A0-1F44-4D59-AC08-335CD79CD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5BAFE3-5841-4F69-8E93-8F6B94119B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463550"/>
            <a:ext cx="8734425" cy="5748338"/>
          </a:xfrm>
        </p:spPr>
        <p:txBody>
          <a:bodyPr/>
          <a:lstStyle/>
          <a:p>
            <a:r>
              <a:rPr lang="ru-RU" sz="6000" b="1" i="1">
                <a:solidFill>
                  <a:srgbClr val="FFFF00"/>
                </a:solidFill>
              </a:rPr>
              <a:t>ПРИНЦИПЫ И МЕХАНИЗМЫ РЕГУЛЯЦИИ ФУНКЦИЙ ОРГАНИЗМА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0" y="520700"/>
            <a:ext cx="9144000" cy="4054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>
                <a:ln w="50800"/>
                <a:solidFill>
                  <a:schemeClr val="bg1">
                    <a:shade val="50000"/>
                  </a:schemeClr>
                </a:solidFill>
              </a:rPr>
              <a:t>Живые системы являются</a:t>
            </a:r>
            <a:r>
              <a:rPr lang="ru-RU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800" b="1" dirty="0">
                <a:ln w="50800"/>
                <a:solidFill>
                  <a:schemeClr val="bg1">
                    <a:shade val="50000"/>
                  </a:schemeClr>
                </a:solidFill>
              </a:rPr>
              <a:t>кибернетическими</a:t>
            </a:r>
          </a:p>
          <a:p>
            <a:pPr algn="ctr"/>
            <a:r>
              <a:rPr lang="ru-RU" sz="5800" b="1" dirty="0">
                <a:ln w="50800"/>
                <a:solidFill>
                  <a:schemeClr val="bg1">
                    <a:shade val="50000"/>
                  </a:schemeClr>
                </a:solidFill>
              </a:rPr>
              <a:t>системами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930275" y="463550"/>
            <a:ext cx="7405688" cy="5909310"/>
          </a:xfrm>
          <a:prstGeom prst="rect">
            <a:avLst/>
          </a:prstGeom>
          <a:solidFill>
            <a:srgbClr val="80008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dirty="0">
                <a:solidFill>
                  <a:srgbClr val="3399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Кибернетика –наука об оптимальном и целенаправленном управлении сложными динамическими системами.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257300" y="392113"/>
            <a:ext cx="6826250" cy="28007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Оптимальность</a:t>
            </a: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 – </a:t>
            </a:r>
          </a:p>
          <a:p>
            <a:pPr algn="ctr"/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минимальность затрат энергии, вещества и информации. 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93675" y="3660775"/>
            <a:ext cx="8950325" cy="21236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Целенаправленность –</a:t>
            </a:r>
          </a:p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перевод системы в одно из заранее заданных состояний.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136650" y="1546225"/>
            <a:ext cx="6826250" cy="3111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Управление</a:t>
            </a: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упорядочение системы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327025" y="292100"/>
            <a:ext cx="8534400" cy="59093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Управление</a:t>
            </a: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</a:t>
            </a:r>
          </a:p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процесс перевода сложной динамической системы из одного состояния в другое путем воздействия на ее переменные.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387350" y="831850"/>
            <a:ext cx="8534400" cy="5078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Управление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корректирующее воздействие на объект, связанное с изменением его материальных и энергетических ресурсов.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363600" y="523091"/>
            <a:ext cx="8534400" cy="59093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Управление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– </a:t>
            </a:r>
          </a:p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процесс связи управляющего и управляемого элементов в кибернетической системе.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257300" y="392113"/>
            <a:ext cx="6826250" cy="1431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>
                <a:solidFill>
                  <a:srgbClr val="3399FF"/>
                </a:solidFill>
              </a:rPr>
              <a:t>Кибернетическая система</a:t>
            </a:r>
            <a:r>
              <a:rPr lang="ru-RU" sz="4400" dirty="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88900" y="2414588"/>
            <a:ext cx="3746500" cy="3267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0" y="32242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Управляющий элемент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5397500" y="2389188"/>
            <a:ext cx="3746500" cy="32670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5308600" y="31988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CC99"/>
                </a:solidFill>
              </a:rPr>
              <a:t>Управляемый элемент</a:t>
            </a: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3474085" y="4244023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perspectiveBelow"/>
            <a:lightRig rig="threePt" dir="t"/>
          </a:scene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  <p:bldP spid="162821" grpId="0"/>
      <p:bldP spid="162822" grpId="0" animBg="1"/>
      <p:bldP spid="162823" grpId="0"/>
      <p:bldP spid="1628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387350" y="831850"/>
            <a:ext cx="8534400" cy="5026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FF9966"/>
                </a:solidFill>
              </a:rPr>
              <a:t>Управление</a:t>
            </a:r>
            <a:endParaRPr lang="ru-RU" sz="5400" dirty="0">
              <a:solidFill>
                <a:srgbClr val="FF9966"/>
              </a:solidFill>
            </a:endParaRPr>
          </a:p>
          <a:p>
            <a:pPr algn="ctr"/>
            <a:r>
              <a:rPr lang="ru-RU" sz="5400" dirty="0">
                <a:solidFill>
                  <a:srgbClr val="FF9966"/>
                </a:solidFill>
              </a:rPr>
              <a:t>по своей сущности есть процесс приема, накопления, преобразования и передачи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257300" y="392113"/>
            <a:ext cx="6826250" cy="2924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3399FF"/>
                </a:solidFill>
              </a:rPr>
              <a:t>информация</a:t>
            </a:r>
            <a:r>
              <a:rPr lang="ru-RU" sz="4400" dirty="0">
                <a:solidFill>
                  <a:srgbClr val="3399FF"/>
                </a:solidFill>
              </a:rPr>
              <a:t> – </a:t>
            </a:r>
          </a:p>
          <a:p>
            <a:pPr algn="ctr"/>
            <a:r>
              <a:rPr lang="ru-RU" sz="4400" dirty="0">
                <a:solidFill>
                  <a:srgbClr val="3399FF"/>
                </a:solidFill>
              </a:rPr>
              <a:t>сообщение, устраняющее неопределенность. 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93675" y="3660775"/>
            <a:ext cx="8950325" cy="2101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3399FF"/>
                </a:solidFill>
              </a:rPr>
              <a:t>Ценность информации</a:t>
            </a:r>
          </a:p>
          <a:p>
            <a:pPr algn="ctr"/>
            <a:r>
              <a:rPr lang="ru-RU" sz="4400" dirty="0">
                <a:solidFill>
                  <a:srgbClr val="3399FF"/>
                </a:solidFill>
              </a:rPr>
              <a:t> определяется изменением вероятности достижения цели.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81075"/>
            <a:ext cx="8767763" cy="43195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</a:rPr>
              <a:t>Живые системы очень сложные, вероятностные, самоорганизующиеся.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0" y="1316038"/>
            <a:ext cx="9144000" cy="3414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err="1">
                <a:solidFill>
                  <a:srgbClr val="FF9966"/>
                </a:solidFill>
              </a:rPr>
              <a:t>Саморегуляция</a:t>
            </a:r>
            <a:endParaRPr lang="ru-RU" sz="8000" b="1" dirty="0">
              <a:solidFill>
                <a:srgbClr val="FF9966"/>
              </a:solidFill>
            </a:endParaRPr>
          </a:p>
          <a:p>
            <a:pPr algn="ctr"/>
            <a:r>
              <a:rPr lang="ru-RU" sz="6600" dirty="0">
                <a:solidFill>
                  <a:srgbClr val="FF9966"/>
                </a:solidFill>
              </a:rPr>
              <a:t>невозможна без </a:t>
            </a:r>
          </a:p>
          <a:p>
            <a:pPr algn="ctr"/>
            <a:r>
              <a:rPr lang="ru-RU" sz="6600" dirty="0">
                <a:solidFill>
                  <a:srgbClr val="FF9966"/>
                </a:solidFill>
              </a:rPr>
              <a:t>обратной связи.</a:t>
            </a:r>
            <a:r>
              <a:rPr lang="ru-RU" sz="7200" dirty="0">
                <a:solidFill>
                  <a:srgbClr val="FF9966"/>
                </a:solidFill>
              </a:rPr>
              <a:t> </a:t>
            </a:r>
            <a:endParaRPr lang="ru-RU" sz="5800" b="1" dirty="0">
              <a:solidFill>
                <a:srgbClr val="FF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257300" y="392113"/>
            <a:ext cx="6826250" cy="1431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3399FF"/>
                </a:solidFill>
              </a:rPr>
              <a:t>Кибернетическая система</a:t>
            </a:r>
            <a:r>
              <a:rPr lang="ru-RU" sz="4400" dirty="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88900" y="2414588"/>
            <a:ext cx="3746500" cy="3267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0" y="32242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Управляющий элемент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5397500" y="2389188"/>
            <a:ext cx="3746500" cy="3267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5308600" y="31988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CC99"/>
                </a:solidFill>
              </a:rPr>
              <a:t>Управляемый элемент</a:t>
            </a: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3508375" y="2951163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025775" y="1985963"/>
            <a:ext cx="2997200" cy="5794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Прямая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nimBg="1"/>
      <p:bldP spid="173060" grpId="0"/>
      <p:bldP spid="173061" grpId="0" animBg="1"/>
      <p:bldP spid="173062" grpId="0"/>
      <p:bldP spid="173063" grpId="0" animBg="1"/>
      <p:bldP spid="1730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234440" y="491491"/>
            <a:ext cx="6826250" cy="59093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Прямая связь – </a:t>
            </a:r>
          </a:p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канал связи, передающий информацию от управляющего элемента к управляемому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257300" y="392113"/>
            <a:ext cx="68262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3399FF"/>
                </a:solidFill>
              </a:rPr>
              <a:t>Кибернетическая система</a:t>
            </a:r>
            <a:r>
              <a:rPr lang="ru-RU" sz="440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88900" y="2414588"/>
            <a:ext cx="3746500" cy="3267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0" y="32242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Управляющий элемент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5397500" y="2389188"/>
            <a:ext cx="3746500" cy="3267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5308600" y="31988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CC99"/>
                </a:solidFill>
              </a:rPr>
              <a:t>Управляемый элемент</a:t>
            </a:r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>
            <a:off x="3508375" y="2951163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34988" y="2586038"/>
            <a:ext cx="299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Прямая связь</a:t>
            </a:r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H="1">
            <a:off x="3363913" y="5160963"/>
            <a:ext cx="2278062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5738813" y="4854575"/>
            <a:ext cx="3405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Обратная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nimBg="1"/>
      <p:bldP spid="174084" grpId="0"/>
      <p:bldP spid="174085" grpId="0" animBg="1"/>
      <p:bldP spid="174086" grpId="0"/>
      <p:bldP spid="174087" grpId="0" animBg="1"/>
      <p:bldP spid="174089" grpId="0"/>
      <p:bldP spid="174090" grpId="0" animBg="1"/>
      <p:bldP spid="1740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245870" y="457200"/>
            <a:ext cx="6826250" cy="59093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Обратная связь – </a:t>
            </a:r>
          </a:p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канал связи, передающий информацию от управляемого элемента к управляющему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555308" y="514350"/>
            <a:ext cx="8175625" cy="58169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Значение обратной связи – </a:t>
            </a:r>
          </a:p>
          <a:p>
            <a:pPr>
              <a:buFontTx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 поступление информации о состоянии регулируемой системы;</a:t>
            </a:r>
          </a:p>
          <a:p>
            <a:pPr>
              <a:buFontTx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 поступление информации о результате регуляторного воздействия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578168" y="529273"/>
            <a:ext cx="8175625" cy="560153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Виды обратной связи</a:t>
            </a:r>
          </a:p>
          <a:p>
            <a:pPr>
              <a:buFontTx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отрицательная обратная связь - минимизирует отклонения управляемой переменной от контрольной точки;</a:t>
            </a:r>
          </a:p>
          <a:p>
            <a:pPr>
              <a:buFontTx/>
              <a:buChar char="•"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положительная обратная связь - увеличивает отклонения управляемой переменной от контрольной точки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566738" y="392113"/>
            <a:ext cx="8175625" cy="584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Способы регулирования: </a:t>
            </a:r>
          </a:p>
          <a:p>
            <a:pPr algn="ctr"/>
            <a:endParaRPr lang="ru-RU" sz="5400" b="1" i="1" dirty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r>
              <a:rPr lang="ru-RU" sz="5400" dirty="0">
                <a:solidFill>
                  <a:srgbClr val="FF0000"/>
                </a:solidFill>
              </a:rPr>
              <a:t> по отклонению;</a:t>
            </a:r>
          </a:p>
          <a:p>
            <a:pPr lvl="1">
              <a:buFontTx/>
              <a:buChar char="•"/>
            </a:pPr>
            <a:endParaRPr lang="ru-RU" sz="5400" dirty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r>
              <a:rPr lang="ru-RU" sz="5400" dirty="0">
                <a:solidFill>
                  <a:srgbClr val="FF0000"/>
                </a:solidFill>
              </a:rPr>
              <a:t> по возмущению.</a:t>
            </a:r>
          </a:p>
          <a:p>
            <a:pPr algn="ctr"/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298450" y="5842000"/>
            <a:ext cx="857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3399FF"/>
                </a:solidFill>
              </a:rPr>
              <a:t>Кибернетическая система</a:t>
            </a:r>
            <a:r>
              <a:rPr lang="ru-RU" sz="4400" dirty="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88900" y="2414588"/>
            <a:ext cx="3746500" cy="3267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0" y="32242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Управляющий элемент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5397500" y="2389188"/>
            <a:ext cx="3746500" cy="3267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308600" y="31988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CC99"/>
                </a:solidFill>
              </a:rPr>
              <a:t>Управляемый элемент</a:t>
            </a:r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3508375" y="2951163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534988" y="2586038"/>
            <a:ext cx="299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Прямая связь</a:t>
            </a:r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>
            <a:off x="3363913" y="5160963"/>
            <a:ext cx="2278062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5738813" y="4854575"/>
            <a:ext cx="3405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Обратная связь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288925" y="195263"/>
            <a:ext cx="8575675" cy="76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3399FF"/>
                </a:solidFill>
              </a:rPr>
              <a:t>Внешнее воздействие</a:t>
            </a:r>
            <a:r>
              <a:rPr lang="ru-RU" sz="4400" dirty="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78189" name="AutoShape 13"/>
          <p:cNvSpPr>
            <a:spLocks noChangeArrowheads="1"/>
          </p:cNvSpPr>
          <p:nvPr/>
        </p:nvSpPr>
        <p:spPr bwMode="auto">
          <a:xfrm rot="1994679">
            <a:off x="3756025" y="769938"/>
            <a:ext cx="485775" cy="1814512"/>
          </a:xfrm>
          <a:prstGeom prst="downArrow">
            <a:avLst>
              <a:gd name="adj1" fmla="val 50000"/>
              <a:gd name="adj2" fmla="val 9338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90" name="AutoShape 14"/>
          <p:cNvSpPr>
            <a:spLocks noChangeArrowheads="1"/>
          </p:cNvSpPr>
          <p:nvPr/>
        </p:nvSpPr>
        <p:spPr bwMode="auto">
          <a:xfrm rot="19605321" flipH="1">
            <a:off x="4932363" y="746125"/>
            <a:ext cx="485775" cy="1814513"/>
          </a:xfrm>
          <a:prstGeom prst="downArrow">
            <a:avLst>
              <a:gd name="adj1" fmla="val 50000"/>
              <a:gd name="adj2" fmla="val 9338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/>
      <p:bldP spid="178180" grpId="0"/>
      <p:bldP spid="178181" grpId="0" animBg="1"/>
      <p:bldP spid="178182" grpId="0"/>
      <p:bldP spid="178183" grpId="0" animBg="1"/>
      <p:bldP spid="178184" grpId="0"/>
      <p:bldP spid="178185" grpId="0" animBg="1"/>
      <p:bldP spid="178186" grpId="0"/>
      <p:bldP spid="178189" grpId="0" animBg="1"/>
      <p:bldP spid="1781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88900" y="2414588"/>
            <a:ext cx="3746500" cy="2068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0" y="3224213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Управляющий элемент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5397500" y="2389188"/>
            <a:ext cx="3746500" cy="2066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5578475" y="2447925"/>
            <a:ext cx="3746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CC99"/>
                </a:solidFill>
              </a:rPr>
              <a:t>Управляемый элемент</a:t>
            </a:r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3508375" y="2951163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534988" y="2586038"/>
            <a:ext cx="299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Прямая связь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>
            <a:off x="3498850" y="3976688"/>
            <a:ext cx="2278063" cy="158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5738813" y="3684588"/>
            <a:ext cx="3405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Обратная связь</a:t>
            </a: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288925" y="195263"/>
            <a:ext cx="857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3399FF"/>
                </a:solidFill>
              </a:rPr>
              <a:t>Внешнее воздействие</a:t>
            </a:r>
            <a:r>
              <a:rPr lang="ru-RU" sz="440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80236" name="AutoShape 12"/>
          <p:cNvSpPr>
            <a:spLocks noChangeArrowheads="1"/>
          </p:cNvSpPr>
          <p:nvPr/>
        </p:nvSpPr>
        <p:spPr bwMode="auto">
          <a:xfrm rot="1994679">
            <a:off x="3756025" y="769938"/>
            <a:ext cx="485775" cy="1814512"/>
          </a:xfrm>
          <a:prstGeom prst="downArrow">
            <a:avLst>
              <a:gd name="adj1" fmla="val 50000"/>
              <a:gd name="adj2" fmla="val 9338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237" name="AutoShape 13"/>
          <p:cNvSpPr>
            <a:spLocks noChangeArrowheads="1"/>
          </p:cNvSpPr>
          <p:nvPr/>
        </p:nvSpPr>
        <p:spPr bwMode="auto">
          <a:xfrm rot="19605321" flipH="1">
            <a:off x="4932363" y="746125"/>
            <a:ext cx="485775" cy="1814513"/>
          </a:xfrm>
          <a:prstGeom prst="downArrow">
            <a:avLst>
              <a:gd name="adj1" fmla="val 50000"/>
              <a:gd name="adj2" fmla="val 9338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1377950" y="5608638"/>
            <a:ext cx="6446838" cy="11080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239" name="Text Box 15"/>
          <p:cNvSpPr txBox="1">
            <a:spLocks noChangeArrowheads="1"/>
          </p:cNvSpPr>
          <p:nvPr/>
        </p:nvSpPr>
        <p:spPr bwMode="auto">
          <a:xfrm>
            <a:off x="1560513" y="5800725"/>
            <a:ext cx="6326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333399"/>
                </a:solidFill>
              </a:rPr>
              <a:t>Устройство </a:t>
            </a:r>
            <a:r>
              <a:rPr lang="ru-RU" sz="3600">
                <a:solidFill>
                  <a:srgbClr val="333399"/>
                </a:solidFill>
              </a:rPr>
              <a:t>самообучения</a:t>
            </a:r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 flipH="1">
            <a:off x="4864100" y="2968625"/>
            <a:ext cx="14288" cy="26384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 flipH="1">
            <a:off x="4578350" y="981075"/>
            <a:ext cx="14288" cy="484187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 flipH="1">
            <a:off x="4214813" y="4014788"/>
            <a:ext cx="0" cy="161925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45" name="AutoShape 21"/>
          <p:cNvSpPr>
            <a:spLocks noChangeArrowheads="1"/>
          </p:cNvSpPr>
          <p:nvPr/>
        </p:nvSpPr>
        <p:spPr bwMode="auto">
          <a:xfrm>
            <a:off x="1903413" y="4346575"/>
            <a:ext cx="485775" cy="1455738"/>
          </a:xfrm>
          <a:prstGeom prst="upArrow">
            <a:avLst>
              <a:gd name="adj1" fmla="val 50000"/>
              <a:gd name="adj2" fmla="val 7491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802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80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28" grpId="0"/>
      <p:bldP spid="180229" grpId="0" animBg="1"/>
      <p:bldP spid="180230" grpId="0"/>
      <p:bldP spid="180231" grpId="0" animBg="1"/>
      <p:bldP spid="180232" grpId="0"/>
      <p:bldP spid="180233" grpId="0" animBg="1"/>
      <p:bldP spid="180234" grpId="0"/>
      <p:bldP spid="180236" grpId="0" animBg="1"/>
      <p:bldP spid="180237" grpId="0" animBg="1"/>
      <p:bldP spid="180238" grpId="0" animBg="1"/>
      <p:bldP spid="180239" grpId="0"/>
      <p:bldP spid="180240" grpId="0" animBg="1"/>
      <p:bldP spid="180241" grpId="0" animBg="1"/>
      <p:bldP spid="180242" grpId="0" animBg="1"/>
      <p:bldP spid="1802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99125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b="1" i="1" dirty="0">
                <a:solidFill>
                  <a:srgbClr val="99FFCC"/>
                </a:solidFill>
              </a:rPr>
              <a:t>Самоорганизация – переход от неорганизованного к организованному, т.е. </a:t>
            </a:r>
            <a:br>
              <a:rPr lang="ru-RU" sz="6000" b="1" i="1" dirty="0">
                <a:solidFill>
                  <a:srgbClr val="99FFCC"/>
                </a:solidFill>
              </a:rPr>
            </a:br>
            <a:r>
              <a:rPr lang="ru-RU" sz="6000" b="1" i="1" dirty="0">
                <a:solidFill>
                  <a:srgbClr val="99FFCC"/>
                </a:solidFill>
              </a:rPr>
              <a:t>от хаоса к системе.</a:t>
            </a:r>
            <a:r>
              <a:rPr lang="ru-RU" sz="6000" b="1" dirty="0">
                <a:solidFill>
                  <a:srgbClr val="99FF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596900" y="0"/>
            <a:ext cx="8175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</a:rPr>
              <a:t>Иерархичность управления</a:t>
            </a:r>
            <a:r>
              <a:rPr lang="ru-RU" sz="5400" b="1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568700" y="5772150"/>
            <a:ext cx="5291138" cy="839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333399"/>
                </a:solidFill>
              </a:rPr>
              <a:t>Внутренняя среда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656013" y="4032250"/>
            <a:ext cx="5216525" cy="9445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4813300" y="4392613"/>
            <a:ext cx="218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4905375" y="4122738"/>
            <a:ext cx="320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006600"/>
                </a:solidFill>
              </a:rPr>
              <a:t>Н - уровень</a:t>
            </a:r>
          </a:p>
        </p:txBody>
      </p:sp>
      <p:sp>
        <p:nvSpPr>
          <p:cNvPr id="179208" name="AutoShape 8"/>
          <p:cNvSpPr>
            <a:spLocks noChangeArrowheads="1"/>
          </p:cNvSpPr>
          <p:nvPr/>
        </p:nvSpPr>
        <p:spPr bwMode="auto">
          <a:xfrm>
            <a:off x="4887913" y="487203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09" name="AutoShape 9"/>
          <p:cNvSpPr>
            <a:spLocks noChangeArrowheads="1"/>
          </p:cNvSpPr>
          <p:nvPr/>
        </p:nvSpPr>
        <p:spPr bwMode="auto">
          <a:xfrm>
            <a:off x="7345363" y="49164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3678238" y="2524125"/>
            <a:ext cx="5216525" cy="9445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4927600" y="2614613"/>
            <a:ext cx="320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80"/>
                </a:solidFill>
              </a:rPr>
              <a:t>С - уровень</a:t>
            </a:r>
          </a:p>
        </p:txBody>
      </p:sp>
      <p:sp>
        <p:nvSpPr>
          <p:cNvPr id="179212" name="AutoShape 12"/>
          <p:cNvSpPr>
            <a:spLocks noChangeArrowheads="1"/>
          </p:cNvSpPr>
          <p:nvPr/>
        </p:nvSpPr>
        <p:spPr bwMode="auto">
          <a:xfrm>
            <a:off x="6167438" y="33321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3" name="AutoShape 13"/>
          <p:cNvSpPr>
            <a:spLocks noChangeArrowheads="1"/>
          </p:cNvSpPr>
          <p:nvPr/>
        </p:nvSpPr>
        <p:spPr bwMode="auto">
          <a:xfrm>
            <a:off x="8210550" y="33099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4" name="AutoShape 14"/>
          <p:cNvSpPr>
            <a:spLocks noChangeArrowheads="1"/>
          </p:cNvSpPr>
          <p:nvPr/>
        </p:nvSpPr>
        <p:spPr bwMode="auto">
          <a:xfrm>
            <a:off x="4305300" y="32416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2428875" y="5411788"/>
            <a:ext cx="6715125" cy="14287"/>
          </a:xfrm>
          <a:prstGeom prst="line">
            <a:avLst/>
          </a:prstGeom>
          <a:noFill/>
          <a:ln w="76200">
            <a:solidFill>
              <a:srgbClr val="99FF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 flipV="1">
            <a:off x="2441575" y="3738563"/>
            <a:ext cx="6702425" cy="15875"/>
          </a:xfrm>
          <a:prstGeom prst="line">
            <a:avLst/>
          </a:prstGeom>
          <a:noFill/>
          <a:ln w="76200">
            <a:solidFill>
              <a:srgbClr val="99FF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0" y="2155825"/>
            <a:ext cx="9144000" cy="14288"/>
          </a:xfrm>
          <a:prstGeom prst="line">
            <a:avLst/>
          </a:prstGeom>
          <a:noFill/>
          <a:ln w="76200">
            <a:solidFill>
              <a:srgbClr val="99FF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0" y="3117850"/>
            <a:ext cx="31178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chemeClr val="folHlink"/>
                </a:solidFill>
              </a:rPr>
              <a:t>Внешняя среда</a:t>
            </a:r>
          </a:p>
        </p:txBody>
      </p:sp>
      <p:sp>
        <p:nvSpPr>
          <p:cNvPr id="179220" name="AutoShape 20"/>
          <p:cNvSpPr>
            <a:spLocks noChangeArrowheads="1"/>
          </p:cNvSpPr>
          <p:nvPr/>
        </p:nvSpPr>
        <p:spPr bwMode="auto">
          <a:xfrm rot="10598018" flipH="1">
            <a:off x="1403350" y="5295900"/>
            <a:ext cx="2170113" cy="1320800"/>
          </a:xfrm>
          <a:custGeom>
            <a:avLst/>
            <a:gdLst>
              <a:gd name="G0" fmla="+- 15030 0 0"/>
              <a:gd name="G1" fmla="+- 3502 0 0"/>
              <a:gd name="G2" fmla="+- 12158 0 3502"/>
              <a:gd name="G3" fmla="+- G2 0 3502"/>
              <a:gd name="G4" fmla="*/ G3 32768 32059"/>
              <a:gd name="G5" fmla="*/ G4 1 2"/>
              <a:gd name="G6" fmla="+- 21600 0 15030"/>
              <a:gd name="G7" fmla="*/ G6 3502 6079"/>
              <a:gd name="G8" fmla="+- G7 15030 0"/>
              <a:gd name="T0" fmla="*/ 15030 w 21600"/>
              <a:gd name="T1" fmla="*/ 0 h 21600"/>
              <a:gd name="T2" fmla="*/ 15030 w 21600"/>
              <a:gd name="T3" fmla="*/ 12158 h 21600"/>
              <a:gd name="T4" fmla="*/ 26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30" y="0"/>
                </a:lnTo>
                <a:lnTo>
                  <a:pt x="15030" y="3502"/>
                </a:lnTo>
                <a:lnTo>
                  <a:pt x="12427" y="3502"/>
                </a:lnTo>
                <a:cubicBezTo>
                  <a:pt x="5564" y="3502"/>
                  <a:pt x="0" y="7377"/>
                  <a:pt x="0" y="12158"/>
                </a:cubicBezTo>
                <a:lnTo>
                  <a:pt x="0" y="21600"/>
                </a:lnTo>
                <a:lnTo>
                  <a:pt x="5268" y="21600"/>
                </a:lnTo>
                <a:lnTo>
                  <a:pt x="5268" y="12158"/>
                </a:lnTo>
                <a:cubicBezTo>
                  <a:pt x="5268" y="10224"/>
                  <a:pt x="8473" y="8656"/>
                  <a:pt x="12427" y="8656"/>
                </a:cubicBezTo>
                <a:lnTo>
                  <a:pt x="15030" y="8656"/>
                </a:lnTo>
                <a:lnTo>
                  <a:pt x="15030" y="12158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21" name="AutoShape 21"/>
          <p:cNvSpPr>
            <a:spLocks noChangeArrowheads="1"/>
          </p:cNvSpPr>
          <p:nvPr/>
        </p:nvSpPr>
        <p:spPr bwMode="auto">
          <a:xfrm rot="11001982" flipH="1" flipV="1">
            <a:off x="1295400" y="1211263"/>
            <a:ext cx="2046288" cy="1630362"/>
          </a:xfrm>
          <a:custGeom>
            <a:avLst/>
            <a:gdLst>
              <a:gd name="G0" fmla="+- 15030 0 0"/>
              <a:gd name="G1" fmla="+- 3502 0 0"/>
              <a:gd name="G2" fmla="+- 12158 0 3502"/>
              <a:gd name="G3" fmla="+- G2 0 3502"/>
              <a:gd name="G4" fmla="*/ G3 32768 32059"/>
              <a:gd name="G5" fmla="*/ G4 1 2"/>
              <a:gd name="G6" fmla="+- 21600 0 15030"/>
              <a:gd name="G7" fmla="*/ G6 3502 6079"/>
              <a:gd name="G8" fmla="+- G7 15030 0"/>
              <a:gd name="T0" fmla="*/ 15030 w 21600"/>
              <a:gd name="T1" fmla="*/ 0 h 21600"/>
              <a:gd name="T2" fmla="*/ 15030 w 21600"/>
              <a:gd name="T3" fmla="*/ 12158 h 21600"/>
              <a:gd name="T4" fmla="*/ 26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30" y="0"/>
                </a:lnTo>
                <a:lnTo>
                  <a:pt x="15030" y="3502"/>
                </a:lnTo>
                <a:lnTo>
                  <a:pt x="12427" y="3502"/>
                </a:lnTo>
                <a:cubicBezTo>
                  <a:pt x="5564" y="3502"/>
                  <a:pt x="0" y="7377"/>
                  <a:pt x="0" y="12158"/>
                </a:cubicBezTo>
                <a:lnTo>
                  <a:pt x="0" y="21600"/>
                </a:lnTo>
                <a:lnTo>
                  <a:pt x="5268" y="21600"/>
                </a:lnTo>
                <a:lnTo>
                  <a:pt x="5268" y="12158"/>
                </a:lnTo>
                <a:cubicBezTo>
                  <a:pt x="5268" y="10224"/>
                  <a:pt x="8473" y="8656"/>
                  <a:pt x="12427" y="8656"/>
                </a:cubicBezTo>
                <a:lnTo>
                  <a:pt x="15030" y="8656"/>
                </a:lnTo>
                <a:lnTo>
                  <a:pt x="15030" y="12158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22" name="Rectangle 22"/>
          <p:cNvSpPr>
            <a:spLocks noChangeArrowheads="1"/>
          </p:cNvSpPr>
          <p:nvPr/>
        </p:nvSpPr>
        <p:spPr bwMode="auto">
          <a:xfrm>
            <a:off x="3624263" y="911225"/>
            <a:ext cx="5216525" cy="9445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4873625" y="1001713"/>
            <a:ext cx="320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0066"/>
                </a:solidFill>
              </a:rPr>
              <a:t>В - уровень</a:t>
            </a:r>
          </a:p>
        </p:txBody>
      </p:sp>
      <p:sp>
        <p:nvSpPr>
          <p:cNvPr id="179224" name="AutoShape 24"/>
          <p:cNvSpPr>
            <a:spLocks noChangeArrowheads="1"/>
          </p:cNvSpPr>
          <p:nvPr/>
        </p:nvSpPr>
        <p:spPr bwMode="auto">
          <a:xfrm>
            <a:off x="4729163" y="1655763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25" name="AutoShape 25"/>
          <p:cNvSpPr>
            <a:spLocks noChangeArrowheads="1"/>
          </p:cNvSpPr>
          <p:nvPr/>
        </p:nvSpPr>
        <p:spPr bwMode="auto">
          <a:xfrm>
            <a:off x="7186613" y="170021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  <p:bldP spid="179205" grpId="0" animBg="1"/>
      <p:bldP spid="179207" grpId="0"/>
      <p:bldP spid="179208" grpId="0" animBg="1"/>
      <p:bldP spid="179209" grpId="0" animBg="1"/>
      <p:bldP spid="179210" grpId="0" animBg="1"/>
      <p:bldP spid="179211" grpId="0"/>
      <p:bldP spid="179212" grpId="0" animBg="1"/>
      <p:bldP spid="179213" grpId="0" animBg="1"/>
      <p:bldP spid="179214" grpId="0" animBg="1"/>
      <p:bldP spid="179215" grpId="0" animBg="1"/>
      <p:bldP spid="179216" grpId="0" animBg="1"/>
      <p:bldP spid="179217" grpId="0" animBg="1"/>
      <p:bldP spid="179218" grpId="0"/>
      <p:bldP spid="179218" grpId="1"/>
      <p:bldP spid="179220" grpId="0" animBg="1"/>
      <p:bldP spid="179221" grpId="0" animBg="1"/>
      <p:bldP spid="179222" grpId="0" animBg="1"/>
      <p:bldP spid="179223" grpId="0"/>
      <p:bldP spid="179224" grpId="0" animBg="1"/>
      <p:bldP spid="1792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" y="0"/>
            <a:ext cx="9144000" cy="82176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Регуляция физиологических функций - 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это процесс воздействия,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 приводящий их к оптимальному состоянию, 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обеспечивающему при текущих условиях внешней среды </a:t>
            </a:r>
            <a:r>
              <a:rPr lang="ru-RU" sz="4400" dirty="0" smtClean="0">
                <a:solidFill>
                  <a:srgbClr val="FF0000"/>
                </a:solidFill>
              </a:rPr>
              <a:t>сохранение </a:t>
            </a:r>
            <a:r>
              <a:rPr lang="ru-RU" sz="4400" dirty="0">
                <a:solidFill>
                  <a:srgbClr val="FF0000"/>
                </a:solidFill>
              </a:rPr>
              <a:t>организации </a:t>
            </a:r>
            <a:r>
              <a:rPr lang="ru-RU" sz="4400" dirty="0" smtClean="0">
                <a:solidFill>
                  <a:srgbClr val="FF0000"/>
                </a:solidFill>
              </a:rPr>
              <a:t>живой системы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(постоянства </a:t>
            </a:r>
            <a:r>
              <a:rPr lang="ru-RU" sz="3200" dirty="0">
                <a:solidFill>
                  <a:srgbClr val="FF0000"/>
                </a:solidFill>
              </a:rPr>
              <a:t>параметров внутренней </a:t>
            </a:r>
            <a:r>
              <a:rPr lang="ru-RU" sz="3200" dirty="0" smtClean="0">
                <a:solidFill>
                  <a:srgbClr val="FF0000"/>
                </a:solidFill>
              </a:rPr>
              <a:t>среды)</a:t>
            </a:r>
            <a:r>
              <a:rPr lang="ru-RU" sz="3200" b="1" i="1" dirty="0" smtClean="0">
                <a:solidFill>
                  <a:srgbClr val="FF0000"/>
                </a:solidFill>
              </a:rPr>
              <a:t>.  </a:t>
            </a:r>
            <a:endParaRPr lang="ru-RU" sz="3200" b="1" i="1" dirty="0">
              <a:solidFill>
                <a:srgbClr val="FF0000"/>
              </a:solidFill>
            </a:endParaRPr>
          </a:p>
          <a:p>
            <a:pPr algn="ctr"/>
            <a:endParaRPr lang="ru-RU" sz="4400" b="1" i="1" dirty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290638" y="809625"/>
            <a:ext cx="656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0" y="644525"/>
            <a:ext cx="9144000" cy="5026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FF0066"/>
                </a:solidFill>
              </a:rPr>
              <a:t>Механизмы регуляции физиологических функций: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ru-RU" sz="5400" b="1" dirty="0">
                <a:solidFill>
                  <a:srgbClr val="FF0066"/>
                </a:solidFill>
              </a:rPr>
              <a:t> гуморальный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ru-RU" sz="5400" b="1" dirty="0">
                <a:solidFill>
                  <a:srgbClr val="FF0066"/>
                </a:solidFill>
              </a:rPr>
              <a:t> нервный.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1290638" y="809625"/>
            <a:ext cx="656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0" y="269875"/>
            <a:ext cx="9144000" cy="6083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</a:rPr>
              <a:t>Нервный механизм регуляции физиологических функций: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5400" b="1" dirty="0">
                <a:solidFill>
                  <a:srgbClr val="FF0066"/>
                </a:solidFill>
              </a:rPr>
              <a:t>	</a:t>
            </a:r>
            <a:r>
              <a:rPr lang="ru-RU" sz="4800" b="1" dirty="0">
                <a:solidFill>
                  <a:srgbClr val="FF0066"/>
                </a:solidFill>
              </a:rPr>
              <a:t>канал связи – нервная клетка;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800" b="1" dirty="0">
                <a:solidFill>
                  <a:srgbClr val="FF0066"/>
                </a:solidFill>
              </a:rPr>
              <a:t> сигнал – потенциал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290638" y="809625"/>
            <a:ext cx="656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269875"/>
            <a:ext cx="9144000" cy="56403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</a:rPr>
              <a:t>Функциональные особенности нервного механизма регуляции 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	короткий латентный период;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 небольшая продолжительность действия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 локальность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1108075"/>
            <a:ext cx="9144000" cy="44319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66"/>
                </a:solidFill>
              </a:rPr>
              <a:t>Материальной основой для осуществления нервного механизма регуляции является </a:t>
            </a:r>
            <a:r>
              <a:rPr lang="ru-RU" sz="6600" b="1" i="1" u="sng" dirty="0">
                <a:solidFill>
                  <a:srgbClr val="FF0066"/>
                </a:solidFill>
              </a:rPr>
              <a:t>нервная система</a:t>
            </a:r>
            <a:r>
              <a:rPr lang="ru-RU" sz="5400" b="1" dirty="0">
                <a:solidFill>
                  <a:srgbClr val="FF0066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1198563"/>
            <a:ext cx="9144000" cy="3477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66"/>
                </a:solidFill>
              </a:rPr>
              <a:t>Декартом в первой половине 17 века была впервые высказана идея о рефлекторном принципе деятельности центральной нервной системы.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25425" y="2068513"/>
            <a:ext cx="8678863" cy="3019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0066"/>
                </a:solidFill>
              </a:rPr>
              <a:t>В основе деятельности всех уровней нервной системы лежит рефлекторный принцип.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424815" y="421323"/>
            <a:ext cx="8394700" cy="47545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0066"/>
                </a:solidFill>
              </a:rPr>
              <a:t>Принципы рефлекторной теории:</a:t>
            </a:r>
          </a:p>
          <a:p>
            <a:pPr algn="ctr"/>
            <a:endParaRPr lang="ru-RU" sz="5400" b="1" dirty="0">
              <a:solidFill>
                <a:srgbClr val="FF0066"/>
              </a:solidFill>
            </a:endParaRPr>
          </a:p>
          <a:p>
            <a:pPr>
              <a:buFontTx/>
              <a:buChar char="•"/>
            </a:pPr>
            <a:r>
              <a:rPr lang="ru-RU" sz="4800" dirty="0">
                <a:solidFill>
                  <a:srgbClr val="FF0066"/>
                </a:solidFill>
              </a:rPr>
              <a:t>детерминизма,  </a:t>
            </a:r>
          </a:p>
          <a:p>
            <a:pPr>
              <a:buFontTx/>
              <a:buChar char="•"/>
            </a:pPr>
            <a:r>
              <a:rPr lang="ru-RU" sz="4800" dirty="0">
                <a:solidFill>
                  <a:srgbClr val="FF0066"/>
                </a:solidFill>
              </a:rPr>
              <a:t>принцип структурности,  </a:t>
            </a:r>
          </a:p>
          <a:p>
            <a:pPr>
              <a:buFontTx/>
              <a:buChar char="•"/>
            </a:pPr>
            <a:r>
              <a:rPr lang="ru-RU" sz="4800" dirty="0">
                <a:solidFill>
                  <a:srgbClr val="FF0066"/>
                </a:solidFill>
              </a:rPr>
              <a:t>принцип анализа и синтеза.</a:t>
            </a:r>
            <a:r>
              <a:rPr lang="ru-RU" sz="4400" dirty="0">
                <a:solidFill>
                  <a:srgbClr val="FF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628650" y="1573213"/>
            <a:ext cx="8066088" cy="3441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solidFill>
                  <a:srgbClr val="FF0066"/>
                </a:solidFill>
              </a:rPr>
              <a:t>Рефлекс </a:t>
            </a:r>
            <a:r>
              <a:rPr lang="ru-RU" sz="4400" dirty="0">
                <a:solidFill>
                  <a:srgbClr val="FF0066"/>
                </a:solidFill>
              </a:rPr>
              <a:t>– ответная реакция организма на раздражение рецепторов, осуществляемая при обязательном участии нервной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6868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rgbClr val="FF6600"/>
                </a:solidFill>
              </a:rPr>
              <a:t>	</a:t>
            </a:r>
            <a:r>
              <a:rPr lang="ru-RU" sz="4400" b="1" i="1" u="sng" dirty="0">
                <a:solidFill>
                  <a:srgbClr val="FF6600"/>
                </a:solidFill>
              </a:rPr>
              <a:t>Поддержание, совершенствование и развитие организации</a:t>
            </a:r>
            <a:r>
              <a:rPr lang="ru-RU" sz="4400" b="1" dirty="0">
                <a:solidFill>
                  <a:srgbClr val="FF6600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rgbClr val="FF6600"/>
                </a:solidFill>
              </a:rPr>
              <a:t>	</a:t>
            </a:r>
            <a:r>
              <a:rPr lang="ru-RU" sz="3600" b="1" dirty="0">
                <a:solidFill>
                  <a:srgbClr val="FF6600"/>
                </a:solidFill>
              </a:rPr>
              <a:t>является тем</a:t>
            </a:r>
            <a:r>
              <a:rPr lang="ru-RU" sz="4400" b="1" dirty="0">
                <a:solidFill>
                  <a:srgbClr val="FF6600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rgbClr val="FF6600"/>
                </a:solidFill>
              </a:rPr>
              <a:t>	</a:t>
            </a:r>
            <a:r>
              <a:rPr lang="ru-RU" sz="4400" b="1" i="1" u="sng" dirty="0">
                <a:solidFill>
                  <a:srgbClr val="FF6600"/>
                </a:solidFill>
              </a:rPr>
              <a:t>полезным результатом</a:t>
            </a:r>
            <a:r>
              <a:rPr lang="ru-RU" sz="4400" b="1" dirty="0">
                <a:solidFill>
                  <a:srgbClr val="FF6600"/>
                </a:solidFill>
              </a:rPr>
              <a:t>,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rgbClr val="FF6600"/>
                </a:solidFill>
              </a:rPr>
              <a:t>	</a:t>
            </a:r>
            <a:r>
              <a:rPr lang="ru-RU" sz="3600" b="1" dirty="0">
                <a:solidFill>
                  <a:srgbClr val="FF6600"/>
                </a:solidFill>
              </a:rPr>
              <a:t>который  в самоорганизующихся системах играет роль</a:t>
            </a:r>
            <a:r>
              <a:rPr lang="ru-RU" sz="4400" b="1" dirty="0">
                <a:solidFill>
                  <a:srgbClr val="FF6600"/>
                </a:solidFill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rgbClr val="FF6600"/>
                </a:solidFill>
              </a:rPr>
              <a:t>	</a:t>
            </a:r>
            <a:r>
              <a:rPr lang="ru-RU" sz="4400" b="1" i="1" u="sng" dirty="0" err="1">
                <a:solidFill>
                  <a:srgbClr val="FF6600"/>
                </a:solidFill>
              </a:rPr>
              <a:t>системообразующего</a:t>
            </a:r>
            <a:r>
              <a:rPr lang="ru-RU" sz="4400" b="1" i="1" u="sng" dirty="0">
                <a:solidFill>
                  <a:srgbClr val="FF6600"/>
                </a:solidFill>
              </a:rPr>
              <a:t> фактора</a:t>
            </a:r>
            <a:r>
              <a:rPr lang="ru-RU" sz="4400" b="1" dirty="0">
                <a:solidFill>
                  <a:srgbClr val="FF6600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ru-RU" sz="4400" b="1" dirty="0">
              <a:solidFill>
                <a:srgbClr val="FF660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ru-RU" sz="4400" b="1" dirty="0">
              <a:solidFill>
                <a:srgbClr val="FF6600"/>
              </a:solidFill>
            </a:endParaRPr>
          </a:p>
          <a:p>
            <a:pPr>
              <a:buClr>
                <a:schemeClr val="tx1"/>
              </a:buClr>
            </a:pPr>
            <a:endParaRPr lang="ru-RU" sz="4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749300" y="285750"/>
            <a:ext cx="7989888" cy="584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FF0066"/>
                </a:solidFill>
              </a:rPr>
              <a:t>Основой осуществления рефлекторных реакций является рефлекторный путь, включающий шесть основных звеньев.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789113" y="0"/>
            <a:ext cx="537527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541463" y="466725"/>
            <a:ext cx="6059487" cy="5467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0" y="182880"/>
            <a:ext cx="9144000" cy="667512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509588" y="1182688"/>
            <a:ext cx="10334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>
                <a:solidFill>
                  <a:srgbClr val="FF0066"/>
                </a:solidFill>
              </a:rPr>
              <a:t>R</a:t>
            </a:r>
            <a:endParaRPr lang="ru-RU" sz="8800">
              <a:solidFill>
                <a:srgbClr val="FF0066"/>
              </a:solidFill>
            </a:endParaRPr>
          </a:p>
        </p:txBody>
      </p:sp>
      <p:sp>
        <p:nvSpPr>
          <p:cNvPr id="195587" name="Freeform 3"/>
          <p:cNvSpPr>
            <a:spLocks/>
          </p:cNvSpPr>
          <p:nvPr/>
        </p:nvSpPr>
        <p:spPr bwMode="auto">
          <a:xfrm>
            <a:off x="1852613" y="1244600"/>
            <a:ext cx="3829050" cy="1258888"/>
          </a:xfrm>
          <a:custGeom>
            <a:avLst/>
            <a:gdLst/>
            <a:ahLst/>
            <a:cxnLst>
              <a:cxn ang="0">
                <a:pos x="13" y="283"/>
              </a:cxn>
              <a:cxn ang="0">
                <a:pos x="174" y="491"/>
              </a:cxn>
              <a:cxn ang="0">
                <a:pos x="146" y="576"/>
              </a:cxn>
              <a:cxn ang="0">
                <a:pos x="108" y="632"/>
              </a:cxn>
              <a:cxn ang="0">
                <a:pos x="61" y="727"/>
              </a:cxn>
              <a:cxn ang="0">
                <a:pos x="61" y="774"/>
              </a:cxn>
              <a:cxn ang="0">
                <a:pos x="98" y="698"/>
              </a:cxn>
              <a:cxn ang="0">
                <a:pos x="155" y="604"/>
              </a:cxn>
              <a:cxn ang="0">
                <a:pos x="221" y="510"/>
              </a:cxn>
              <a:cxn ang="0">
                <a:pos x="1137" y="576"/>
              </a:cxn>
              <a:cxn ang="0">
                <a:pos x="1241" y="566"/>
              </a:cxn>
              <a:cxn ang="0">
                <a:pos x="1279" y="547"/>
              </a:cxn>
              <a:cxn ang="0">
                <a:pos x="1260" y="519"/>
              </a:cxn>
              <a:cxn ang="0">
                <a:pos x="1213" y="207"/>
              </a:cxn>
              <a:cxn ang="0">
                <a:pos x="1279" y="0"/>
              </a:cxn>
              <a:cxn ang="0">
                <a:pos x="1383" y="28"/>
              </a:cxn>
              <a:cxn ang="0">
                <a:pos x="1439" y="56"/>
              </a:cxn>
              <a:cxn ang="0">
                <a:pos x="1486" y="132"/>
              </a:cxn>
              <a:cxn ang="0">
                <a:pos x="1496" y="160"/>
              </a:cxn>
              <a:cxn ang="0">
                <a:pos x="1439" y="387"/>
              </a:cxn>
              <a:cxn ang="0">
                <a:pos x="1401" y="425"/>
              </a:cxn>
              <a:cxn ang="0">
                <a:pos x="1383" y="453"/>
              </a:cxn>
              <a:cxn ang="0">
                <a:pos x="1354" y="472"/>
              </a:cxn>
              <a:cxn ang="0">
                <a:pos x="1288" y="547"/>
              </a:cxn>
              <a:cxn ang="0">
                <a:pos x="1411" y="651"/>
              </a:cxn>
              <a:cxn ang="0">
                <a:pos x="1467" y="642"/>
              </a:cxn>
              <a:cxn ang="0">
                <a:pos x="1552" y="585"/>
              </a:cxn>
              <a:cxn ang="0">
                <a:pos x="1779" y="566"/>
              </a:cxn>
              <a:cxn ang="0">
                <a:pos x="1836" y="519"/>
              </a:cxn>
              <a:cxn ang="0">
                <a:pos x="1864" y="462"/>
              </a:cxn>
              <a:cxn ang="0">
                <a:pos x="2119" y="425"/>
              </a:cxn>
              <a:cxn ang="0">
                <a:pos x="2195" y="387"/>
              </a:cxn>
              <a:cxn ang="0">
                <a:pos x="2251" y="368"/>
              </a:cxn>
              <a:cxn ang="0">
                <a:pos x="2289" y="311"/>
              </a:cxn>
              <a:cxn ang="0">
                <a:pos x="2308" y="207"/>
              </a:cxn>
              <a:cxn ang="0">
                <a:pos x="2327" y="179"/>
              </a:cxn>
              <a:cxn ang="0">
                <a:pos x="2383" y="141"/>
              </a:cxn>
              <a:cxn ang="0">
                <a:pos x="2412" y="132"/>
              </a:cxn>
            </a:cxnLst>
            <a:rect l="0" t="0" r="r" b="b"/>
            <a:pathLst>
              <a:path w="2412" h="793">
                <a:moveTo>
                  <a:pt x="13" y="283"/>
                </a:moveTo>
                <a:cubicBezTo>
                  <a:pt x="55" y="366"/>
                  <a:pt x="95" y="437"/>
                  <a:pt x="174" y="491"/>
                </a:cubicBezTo>
                <a:cubicBezTo>
                  <a:pt x="189" y="538"/>
                  <a:pt x="174" y="540"/>
                  <a:pt x="146" y="576"/>
                </a:cubicBezTo>
                <a:cubicBezTo>
                  <a:pt x="132" y="594"/>
                  <a:pt x="108" y="632"/>
                  <a:pt x="108" y="632"/>
                </a:cubicBezTo>
                <a:cubicBezTo>
                  <a:pt x="96" y="677"/>
                  <a:pt x="93" y="694"/>
                  <a:pt x="61" y="727"/>
                </a:cubicBezTo>
                <a:cubicBezTo>
                  <a:pt x="46" y="769"/>
                  <a:pt x="0" y="793"/>
                  <a:pt x="61" y="774"/>
                </a:cubicBezTo>
                <a:cubicBezTo>
                  <a:pt x="100" y="748"/>
                  <a:pt x="114" y="746"/>
                  <a:pt x="98" y="698"/>
                </a:cubicBezTo>
                <a:cubicBezTo>
                  <a:pt x="107" y="646"/>
                  <a:pt x="105" y="622"/>
                  <a:pt x="155" y="604"/>
                </a:cubicBezTo>
                <a:cubicBezTo>
                  <a:pt x="202" y="534"/>
                  <a:pt x="179" y="565"/>
                  <a:pt x="221" y="510"/>
                </a:cubicBezTo>
                <a:cubicBezTo>
                  <a:pt x="531" y="523"/>
                  <a:pt x="830" y="549"/>
                  <a:pt x="1137" y="576"/>
                </a:cubicBezTo>
                <a:cubicBezTo>
                  <a:pt x="1172" y="573"/>
                  <a:pt x="1207" y="573"/>
                  <a:pt x="1241" y="566"/>
                </a:cubicBezTo>
                <a:cubicBezTo>
                  <a:pt x="1255" y="563"/>
                  <a:pt x="1274" y="560"/>
                  <a:pt x="1279" y="547"/>
                </a:cubicBezTo>
                <a:cubicBezTo>
                  <a:pt x="1283" y="537"/>
                  <a:pt x="1266" y="528"/>
                  <a:pt x="1260" y="519"/>
                </a:cubicBezTo>
                <a:cubicBezTo>
                  <a:pt x="1251" y="412"/>
                  <a:pt x="1226" y="314"/>
                  <a:pt x="1213" y="207"/>
                </a:cubicBezTo>
                <a:cubicBezTo>
                  <a:pt x="1220" y="84"/>
                  <a:pt x="1187" y="46"/>
                  <a:pt x="1279" y="0"/>
                </a:cubicBezTo>
                <a:cubicBezTo>
                  <a:pt x="1314" y="9"/>
                  <a:pt x="1351" y="12"/>
                  <a:pt x="1383" y="28"/>
                </a:cubicBezTo>
                <a:cubicBezTo>
                  <a:pt x="1459" y="65"/>
                  <a:pt x="1366" y="32"/>
                  <a:pt x="1439" y="56"/>
                </a:cubicBezTo>
                <a:cubicBezTo>
                  <a:pt x="1484" y="87"/>
                  <a:pt x="1463" y="64"/>
                  <a:pt x="1486" y="132"/>
                </a:cubicBezTo>
                <a:cubicBezTo>
                  <a:pt x="1489" y="141"/>
                  <a:pt x="1496" y="160"/>
                  <a:pt x="1496" y="160"/>
                </a:cubicBezTo>
                <a:cubicBezTo>
                  <a:pt x="1489" y="237"/>
                  <a:pt x="1484" y="321"/>
                  <a:pt x="1439" y="387"/>
                </a:cubicBezTo>
                <a:cubicBezTo>
                  <a:pt x="1419" y="448"/>
                  <a:pt x="1447" y="388"/>
                  <a:pt x="1401" y="425"/>
                </a:cubicBezTo>
                <a:cubicBezTo>
                  <a:pt x="1392" y="432"/>
                  <a:pt x="1391" y="445"/>
                  <a:pt x="1383" y="453"/>
                </a:cubicBezTo>
                <a:cubicBezTo>
                  <a:pt x="1375" y="461"/>
                  <a:pt x="1364" y="466"/>
                  <a:pt x="1354" y="472"/>
                </a:cubicBezTo>
                <a:cubicBezTo>
                  <a:pt x="1310" y="538"/>
                  <a:pt x="1335" y="517"/>
                  <a:pt x="1288" y="547"/>
                </a:cubicBezTo>
                <a:cubicBezTo>
                  <a:pt x="1307" y="602"/>
                  <a:pt x="1357" y="634"/>
                  <a:pt x="1411" y="651"/>
                </a:cubicBezTo>
                <a:cubicBezTo>
                  <a:pt x="1430" y="648"/>
                  <a:pt x="1450" y="650"/>
                  <a:pt x="1467" y="642"/>
                </a:cubicBezTo>
                <a:cubicBezTo>
                  <a:pt x="1493" y="631"/>
                  <a:pt x="1521" y="590"/>
                  <a:pt x="1552" y="585"/>
                </a:cubicBezTo>
                <a:cubicBezTo>
                  <a:pt x="1627" y="572"/>
                  <a:pt x="1703" y="574"/>
                  <a:pt x="1779" y="566"/>
                </a:cubicBezTo>
                <a:cubicBezTo>
                  <a:pt x="1798" y="553"/>
                  <a:pt x="1823" y="539"/>
                  <a:pt x="1836" y="519"/>
                </a:cubicBezTo>
                <a:cubicBezTo>
                  <a:pt x="1852" y="495"/>
                  <a:pt x="1836" y="481"/>
                  <a:pt x="1864" y="462"/>
                </a:cubicBezTo>
                <a:cubicBezTo>
                  <a:pt x="1902" y="437"/>
                  <a:pt x="2054" y="433"/>
                  <a:pt x="2119" y="425"/>
                </a:cubicBezTo>
                <a:cubicBezTo>
                  <a:pt x="2164" y="379"/>
                  <a:pt x="2127" y="405"/>
                  <a:pt x="2195" y="387"/>
                </a:cubicBezTo>
                <a:cubicBezTo>
                  <a:pt x="2214" y="382"/>
                  <a:pt x="2251" y="368"/>
                  <a:pt x="2251" y="368"/>
                </a:cubicBezTo>
                <a:cubicBezTo>
                  <a:pt x="2264" y="349"/>
                  <a:pt x="2276" y="330"/>
                  <a:pt x="2289" y="311"/>
                </a:cubicBezTo>
                <a:cubicBezTo>
                  <a:pt x="2309" y="282"/>
                  <a:pt x="2288" y="236"/>
                  <a:pt x="2308" y="207"/>
                </a:cubicBezTo>
                <a:cubicBezTo>
                  <a:pt x="2314" y="198"/>
                  <a:pt x="2320" y="188"/>
                  <a:pt x="2327" y="179"/>
                </a:cubicBezTo>
                <a:cubicBezTo>
                  <a:pt x="2353" y="148"/>
                  <a:pt x="2350" y="152"/>
                  <a:pt x="2383" y="141"/>
                </a:cubicBezTo>
                <a:cubicBezTo>
                  <a:pt x="2393" y="138"/>
                  <a:pt x="2412" y="132"/>
                  <a:pt x="2412" y="132"/>
                </a:cubicBezTo>
              </a:path>
            </a:pathLst>
          </a:custGeom>
          <a:noFill/>
          <a:ln w="76200">
            <a:solidFill>
              <a:srgbClr val="99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88" name="Freeform 4"/>
          <p:cNvSpPr>
            <a:spLocks/>
          </p:cNvSpPr>
          <p:nvPr/>
        </p:nvSpPr>
        <p:spPr bwMode="auto">
          <a:xfrm>
            <a:off x="5486400" y="1798638"/>
            <a:ext cx="198438" cy="400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85"/>
              </a:cxn>
              <a:cxn ang="0">
                <a:pos x="85" y="180"/>
              </a:cxn>
              <a:cxn ang="0">
                <a:pos x="123" y="246"/>
              </a:cxn>
            </a:cxnLst>
            <a:rect l="0" t="0" r="r" b="b"/>
            <a:pathLst>
              <a:path w="125" h="252">
                <a:moveTo>
                  <a:pt x="0" y="0"/>
                </a:moveTo>
                <a:cubicBezTo>
                  <a:pt x="13" y="40"/>
                  <a:pt x="22" y="62"/>
                  <a:pt x="57" y="85"/>
                </a:cubicBezTo>
                <a:cubicBezTo>
                  <a:pt x="67" y="115"/>
                  <a:pt x="70" y="153"/>
                  <a:pt x="85" y="180"/>
                </a:cubicBezTo>
                <a:cubicBezTo>
                  <a:pt x="125" y="252"/>
                  <a:pt x="123" y="211"/>
                  <a:pt x="123" y="246"/>
                </a:cubicBezTo>
              </a:path>
            </a:pathLst>
          </a:custGeom>
          <a:noFill/>
          <a:ln w="76200">
            <a:solidFill>
              <a:srgbClr val="99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89" name="Freeform 5"/>
          <p:cNvSpPr>
            <a:spLocks/>
          </p:cNvSpPr>
          <p:nvPr/>
        </p:nvSpPr>
        <p:spPr bwMode="auto">
          <a:xfrm>
            <a:off x="3897313" y="1438275"/>
            <a:ext cx="327025" cy="315913"/>
          </a:xfrm>
          <a:custGeom>
            <a:avLst/>
            <a:gdLst/>
            <a:ahLst/>
            <a:cxnLst>
              <a:cxn ang="0">
                <a:pos x="57" y="161"/>
              </a:cxn>
              <a:cxn ang="0">
                <a:pos x="76" y="95"/>
              </a:cxn>
              <a:cxn ang="0">
                <a:pos x="95" y="123"/>
              </a:cxn>
              <a:cxn ang="0">
                <a:pos x="85" y="199"/>
              </a:cxn>
              <a:cxn ang="0">
                <a:pos x="28" y="76"/>
              </a:cxn>
              <a:cxn ang="0">
                <a:pos x="179" y="0"/>
              </a:cxn>
              <a:cxn ang="0">
                <a:pos x="66" y="152"/>
              </a:cxn>
              <a:cxn ang="0">
                <a:pos x="85" y="104"/>
              </a:cxn>
              <a:cxn ang="0">
                <a:pos x="104" y="76"/>
              </a:cxn>
              <a:cxn ang="0">
                <a:pos x="85" y="161"/>
              </a:cxn>
              <a:cxn ang="0">
                <a:pos x="66" y="85"/>
              </a:cxn>
              <a:cxn ang="0">
                <a:pos x="123" y="95"/>
              </a:cxn>
              <a:cxn ang="0">
                <a:pos x="113" y="161"/>
              </a:cxn>
              <a:cxn ang="0">
                <a:pos x="85" y="152"/>
              </a:cxn>
              <a:cxn ang="0">
                <a:pos x="66" y="95"/>
              </a:cxn>
              <a:cxn ang="0">
                <a:pos x="85" y="38"/>
              </a:cxn>
              <a:cxn ang="0">
                <a:pos x="170" y="48"/>
              </a:cxn>
              <a:cxn ang="0">
                <a:pos x="85" y="161"/>
              </a:cxn>
              <a:cxn ang="0">
                <a:pos x="28" y="142"/>
              </a:cxn>
              <a:cxn ang="0">
                <a:pos x="66" y="95"/>
              </a:cxn>
              <a:cxn ang="0">
                <a:pos x="85" y="67"/>
              </a:cxn>
              <a:cxn ang="0">
                <a:pos x="113" y="76"/>
              </a:cxn>
              <a:cxn ang="0">
                <a:pos x="85" y="180"/>
              </a:cxn>
              <a:cxn ang="0">
                <a:pos x="95" y="67"/>
              </a:cxn>
              <a:cxn ang="0">
                <a:pos x="123" y="85"/>
              </a:cxn>
              <a:cxn ang="0">
                <a:pos x="85" y="161"/>
              </a:cxn>
              <a:cxn ang="0">
                <a:pos x="76" y="133"/>
              </a:cxn>
              <a:cxn ang="0">
                <a:pos x="85" y="85"/>
              </a:cxn>
              <a:cxn ang="0">
                <a:pos x="85" y="95"/>
              </a:cxn>
            </a:cxnLst>
            <a:rect l="0" t="0" r="r" b="b"/>
            <a:pathLst>
              <a:path w="206" h="199">
                <a:moveTo>
                  <a:pt x="57" y="161"/>
                </a:moveTo>
                <a:cubicBezTo>
                  <a:pt x="63" y="139"/>
                  <a:pt x="60" y="111"/>
                  <a:pt x="76" y="95"/>
                </a:cubicBezTo>
                <a:cubicBezTo>
                  <a:pt x="84" y="87"/>
                  <a:pt x="94" y="112"/>
                  <a:pt x="95" y="123"/>
                </a:cubicBezTo>
                <a:cubicBezTo>
                  <a:pt x="97" y="148"/>
                  <a:pt x="88" y="174"/>
                  <a:pt x="85" y="199"/>
                </a:cubicBezTo>
                <a:cubicBezTo>
                  <a:pt x="48" y="160"/>
                  <a:pt x="46" y="125"/>
                  <a:pt x="28" y="76"/>
                </a:cubicBezTo>
                <a:cubicBezTo>
                  <a:pt x="52" y="8"/>
                  <a:pt x="116" y="10"/>
                  <a:pt x="179" y="0"/>
                </a:cubicBezTo>
                <a:cubicBezTo>
                  <a:pt x="206" y="79"/>
                  <a:pt x="134" y="128"/>
                  <a:pt x="66" y="152"/>
                </a:cubicBezTo>
                <a:cubicBezTo>
                  <a:pt x="51" y="104"/>
                  <a:pt x="51" y="138"/>
                  <a:pt x="85" y="104"/>
                </a:cubicBezTo>
                <a:cubicBezTo>
                  <a:pt x="93" y="96"/>
                  <a:pt x="98" y="85"/>
                  <a:pt x="104" y="76"/>
                </a:cubicBezTo>
                <a:cubicBezTo>
                  <a:pt x="118" y="119"/>
                  <a:pt x="100" y="120"/>
                  <a:pt x="85" y="161"/>
                </a:cubicBezTo>
                <a:cubicBezTo>
                  <a:pt x="73" y="149"/>
                  <a:pt x="20" y="111"/>
                  <a:pt x="66" y="85"/>
                </a:cubicBezTo>
                <a:cubicBezTo>
                  <a:pt x="83" y="75"/>
                  <a:pt x="104" y="92"/>
                  <a:pt x="123" y="95"/>
                </a:cubicBezTo>
                <a:cubicBezTo>
                  <a:pt x="120" y="117"/>
                  <a:pt x="125" y="142"/>
                  <a:pt x="113" y="161"/>
                </a:cubicBezTo>
                <a:cubicBezTo>
                  <a:pt x="108" y="169"/>
                  <a:pt x="91" y="160"/>
                  <a:pt x="85" y="152"/>
                </a:cubicBezTo>
                <a:cubicBezTo>
                  <a:pt x="73" y="136"/>
                  <a:pt x="72" y="114"/>
                  <a:pt x="66" y="95"/>
                </a:cubicBezTo>
                <a:cubicBezTo>
                  <a:pt x="72" y="76"/>
                  <a:pt x="73" y="54"/>
                  <a:pt x="85" y="38"/>
                </a:cubicBezTo>
                <a:cubicBezTo>
                  <a:pt x="103" y="13"/>
                  <a:pt x="152" y="41"/>
                  <a:pt x="170" y="48"/>
                </a:cubicBezTo>
                <a:cubicBezTo>
                  <a:pt x="158" y="96"/>
                  <a:pt x="126" y="134"/>
                  <a:pt x="85" y="161"/>
                </a:cubicBezTo>
                <a:cubicBezTo>
                  <a:pt x="66" y="155"/>
                  <a:pt x="41" y="157"/>
                  <a:pt x="28" y="142"/>
                </a:cubicBezTo>
                <a:cubicBezTo>
                  <a:pt x="0" y="108"/>
                  <a:pt x="56" y="98"/>
                  <a:pt x="66" y="95"/>
                </a:cubicBezTo>
                <a:cubicBezTo>
                  <a:pt x="72" y="86"/>
                  <a:pt x="75" y="71"/>
                  <a:pt x="85" y="67"/>
                </a:cubicBezTo>
                <a:cubicBezTo>
                  <a:pt x="94" y="63"/>
                  <a:pt x="111" y="66"/>
                  <a:pt x="113" y="76"/>
                </a:cubicBezTo>
                <a:cubicBezTo>
                  <a:pt x="125" y="130"/>
                  <a:pt x="108" y="146"/>
                  <a:pt x="85" y="180"/>
                </a:cubicBezTo>
                <a:cubicBezTo>
                  <a:pt x="88" y="142"/>
                  <a:pt x="81" y="102"/>
                  <a:pt x="95" y="67"/>
                </a:cubicBezTo>
                <a:cubicBezTo>
                  <a:pt x="99" y="57"/>
                  <a:pt x="120" y="74"/>
                  <a:pt x="123" y="85"/>
                </a:cubicBezTo>
                <a:cubicBezTo>
                  <a:pt x="135" y="137"/>
                  <a:pt x="115" y="141"/>
                  <a:pt x="85" y="161"/>
                </a:cubicBezTo>
                <a:cubicBezTo>
                  <a:pt x="82" y="152"/>
                  <a:pt x="76" y="143"/>
                  <a:pt x="76" y="133"/>
                </a:cubicBezTo>
                <a:cubicBezTo>
                  <a:pt x="76" y="117"/>
                  <a:pt x="81" y="101"/>
                  <a:pt x="85" y="85"/>
                </a:cubicBezTo>
                <a:cubicBezTo>
                  <a:pt x="86" y="82"/>
                  <a:pt x="85" y="92"/>
                  <a:pt x="85" y="95"/>
                </a:cubicBezTo>
              </a:path>
            </a:pathLst>
          </a:cu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0" name="Freeform 6"/>
          <p:cNvSpPr>
            <a:spLocks/>
          </p:cNvSpPr>
          <p:nvPr/>
        </p:nvSpPr>
        <p:spPr bwMode="auto">
          <a:xfrm>
            <a:off x="5800725" y="1304925"/>
            <a:ext cx="814388" cy="2947988"/>
          </a:xfrm>
          <a:custGeom>
            <a:avLst/>
            <a:gdLst/>
            <a:ahLst/>
            <a:cxnLst>
              <a:cxn ang="0">
                <a:pos x="236" y="509"/>
              </a:cxn>
              <a:cxn ang="0">
                <a:pos x="132" y="472"/>
              </a:cxn>
              <a:cxn ang="0">
                <a:pos x="76" y="453"/>
              </a:cxn>
              <a:cxn ang="0">
                <a:pos x="0" y="292"/>
              </a:cxn>
              <a:cxn ang="0">
                <a:pos x="38" y="113"/>
              </a:cxn>
              <a:cxn ang="0">
                <a:pos x="76" y="94"/>
              </a:cxn>
              <a:cxn ang="0">
                <a:pos x="161" y="28"/>
              </a:cxn>
              <a:cxn ang="0">
                <a:pos x="312" y="0"/>
              </a:cxn>
              <a:cxn ang="0">
                <a:pos x="369" y="113"/>
              </a:cxn>
              <a:cxn ang="0">
                <a:pos x="350" y="453"/>
              </a:cxn>
              <a:cxn ang="0">
                <a:pos x="265" y="547"/>
              </a:cxn>
              <a:cxn ang="0">
                <a:pos x="217" y="708"/>
              </a:cxn>
              <a:cxn ang="0">
                <a:pos x="227" y="859"/>
              </a:cxn>
              <a:cxn ang="0">
                <a:pos x="217" y="953"/>
              </a:cxn>
              <a:cxn ang="0">
                <a:pos x="265" y="1265"/>
              </a:cxn>
              <a:cxn ang="0">
                <a:pos x="180" y="1624"/>
              </a:cxn>
              <a:cxn ang="0">
                <a:pos x="95" y="1690"/>
              </a:cxn>
              <a:cxn ang="0">
                <a:pos x="29" y="1775"/>
              </a:cxn>
              <a:cxn ang="0">
                <a:pos x="19" y="1737"/>
              </a:cxn>
              <a:cxn ang="0">
                <a:pos x="48" y="1728"/>
              </a:cxn>
              <a:cxn ang="0">
                <a:pos x="114" y="1709"/>
              </a:cxn>
              <a:cxn ang="0">
                <a:pos x="151" y="1624"/>
              </a:cxn>
              <a:cxn ang="0">
                <a:pos x="170" y="1586"/>
              </a:cxn>
              <a:cxn ang="0">
                <a:pos x="302" y="1576"/>
              </a:cxn>
              <a:cxn ang="0">
                <a:pos x="321" y="1605"/>
              </a:cxn>
              <a:cxn ang="0">
                <a:pos x="350" y="1624"/>
              </a:cxn>
              <a:cxn ang="0">
                <a:pos x="369" y="1680"/>
              </a:cxn>
              <a:cxn ang="0">
                <a:pos x="454" y="1794"/>
              </a:cxn>
              <a:cxn ang="0">
                <a:pos x="482" y="1831"/>
              </a:cxn>
              <a:cxn ang="0">
                <a:pos x="510" y="1831"/>
              </a:cxn>
            </a:cxnLst>
            <a:rect l="0" t="0" r="r" b="b"/>
            <a:pathLst>
              <a:path w="513" h="1857">
                <a:moveTo>
                  <a:pt x="236" y="509"/>
                </a:moveTo>
                <a:cubicBezTo>
                  <a:pt x="183" y="499"/>
                  <a:pt x="177" y="492"/>
                  <a:pt x="132" y="472"/>
                </a:cubicBezTo>
                <a:cubicBezTo>
                  <a:pt x="114" y="464"/>
                  <a:pt x="76" y="453"/>
                  <a:pt x="76" y="453"/>
                </a:cubicBezTo>
                <a:cubicBezTo>
                  <a:pt x="19" y="414"/>
                  <a:pt x="11" y="356"/>
                  <a:pt x="0" y="292"/>
                </a:cubicBezTo>
                <a:cubicBezTo>
                  <a:pt x="3" y="268"/>
                  <a:pt x="15" y="136"/>
                  <a:pt x="38" y="113"/>
                </a:cubicBezTo>
                <a:cubicBezTo>
                  <a:pt x="48" y="103"/>
                  <a:pt x="64" y="101"/>
                  <a:pt x="76" y="94"/>
                </a:cubicBezTo>
                <a:cubicBezTo>
                  <a:pt x="107" y="75"/>
                  <a:pt x="130" y="46"/>
                  <a:pt x="161" y="28"/>
                </a:cubicBezTo>
                <a:cubicBezTo>
                  <a:pt x="199" y="6"/>
                  <a:pt x="271" y="6"/>
                  <a:pt x="312" y="0"/>
                </a:cubicBezTo>
                <a:cubicBezTo>
                  <a:pt x="337" y="36"/>
                  <a:pt x="345" y="76"/>
                  <a:pt x="369" y="113"/>
                </a:cubicBezTo>
                <a:cubicBezTo>
                  <a:pt x="406" y="227"/>
                  <a:pt x="398" y="344"/>
                  <a:pt x="350" y="453"/>
                </a:cubicBezTo>
                <a:cubicBezTo>
                  <a:pt x="321" y="519"/>
                  <a:pt x="346" y="527"/>
                  <a:pt x="265" y="547"/>
                </a:cubicBezTo>
                <a:cubicBezTo>
                  <a:pt x="212" y="582"/>
                  <a:pt x="223" y="647"/>
                  <a:pt x="217" y="708"/>
                </a:cubicBezTo>
                <a:cubicBezTo>
                  <a:pt x="220" y="758"/>
                  <a:pt x="227" y="809"/>
                  <a:pt x="227" y="859"/>
                </a:cubicBezTo>
                <a:cubicBezTo>
                  <a:pt x="227" y="891"/>
                  <a:pt x="217" y="921"/>
                  <a:pt x="217" y="953"/>
                </a:cubicBezTo>
                <a:cubicBezTo>
                  <a:pt x="217" y="1059"/>
                  <a:pt x="247" y="1161"/>
                  <a:pt x="265" y="1265"/>
                </a:cubicBezTo>
                <a:cubicBezTo>
                  <a:pt x="273" y="1355"/>
                  <a:pt x="324" y="1585"/>
                  <a:pt x="180" y="1624"/>
                </a:cubicBezTo>
                <a:cubicBezTo>
                  <a:pt x="135" y="1653"/>
                  <a:pt x="125" y="1654"/>
                  <a:pt x="95" y="1690"/>
                </a:cubicBezTo>
                <a:cubicBezTo>
                  <a:pt x="69" y="1722"/>
                  <a:pt x="64" y="1751"/>
                  <a:pt x="29" y="1775"/>
                </a:cubicBezTo>
                <a:cubicBezTo>
                  <a:pt x="26" y="1762"/>
                  <a:pt x="14" y="1749"/>
                  <a:pt x="19" y="1737"/>
                </a:cubicBezTo>
                <a:cubicBezTo>
                  <a:pt x="23" y="1728"/>
                  <a:pt x="38" y="1731"/>
                  <a:pt x="48" y="1728"/>
                </a:cubicBezTo>
                <a:cubicBezTo>
                  <a:pt x="98" y="1711"/>
                  <a:pt x="53" y="1723"/>
                  <a:pt x="114" y="1709"/>
                </a:cubicBezTo>
                <a:cubicBezTo>
                  <a:pt x="132" y="1680"/>
                  <a:pt x="138" y="1655"/>
                  <a:pt x="151" y="1624"/>
                </a:cubicBezTo>
                <a:cubicBezTo>
                  <a:pt x="157" y="1611"/>
                  <a:pt x="157" y="1590"/>
                  <a:pt x="170" y="1586"/>
                </a:cubicBezTo>
                <a:cubicBezTo>
                  <a:pt x="212" y="1573"/>
                  <a:pt x="258" y="1579"/>
                  <a:pt x="302" y="1576"/>
                </a:cubicBezTo>
                <a:cubicBezTo>
                  <a:pt x="308" y="1586"/>
                  <a:pt x="313" y="1597"/>
                  <a:pt x="321" y="1605"/>
                </a:cubicBezTo>
                <a:cubicBezTo>
                  <a:pt x="329" y="1613"/>
                  <a:pt x="344" y="1614"/>
                  <a:pt x="350" y="1624"/>
                </a:cubicBezTo>
                <a:cubicBezTo>
                  <a:pt x="361" y="1641"/>
                  <a:pt x="358" y="1663"/>
                  <a:pt x="369" y="1680"/>
                </a:cubicBezTo>
                <a:cubicBezTo>
                  <a:pt x="397" y="1723"/>
                  <a:pt x="425" y="1754"/>
                  <a:pt x="454" y="1794"/>
                </a:cubicBezTo>
                <a:cubicBezTo>
                  <a:pt x="463" y="1807"/>
                  <a:pt x="470" y="1821"/>
                  <a:pt x="482" y="1831"/>
                </a:cubicBezTo>
                <a:cubicBezTo>
                  <a:pt x="513" y="1857"/>
                  <a:pt x="510" y="1846"/>
                  <a:pt x="510" y="1831"/>
                </a:cubicBezTo>
              </a:path>
            </a:pathLst>
          </a:custGeom>
          <a:noFill/>
          <a:ln w="7620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1" name="Freeform 7"/>
          <p:cNvSpPr>
            <a:spLocks/>
          </p:cNvSpPr>
          <p:nvPr/>
        </p:nvSpPr>
        <p:spPr bwMode="auto">
          <a:xfrm>
            <a:off x="5926138" y="1593850"/>
            <a:ext cx="327025" cy="315913"/>
          </a:xfrm>
          <a:custGeom>
            <a:avLst/>
            <a:gdLst/>
            <a:ahLst/>
            <a:cxnLst>
              <a:cxn ang="0">
                <a:pos x="57" y="161"/>
              </a:cxn>
              <a:cxn ang="0">
                <a:pos x="76" y="95"/>
              </a:cxn>
              <a:cxn ang="0">
                <a:pos x="95" y="123"/>
              </a:cxn>
              <a:cxn ang="0">
                <a:pos x="85" y="199"/>
              </a:cxn>
              <a:cxn ang="0">
                <a:pos x="28" y="76"/>
              </a:cxn>
              <a:cxn ang="0">
                <a:pos x="179" y="0"/>
              </a:cxn>
              <a:cxn ang="0">
                <a:pos x="66" y="152"/>
              </a:cxn>
              <a:cxn ang="0">
                <a:pos x="85" y="104"/>
              </a:cxn>
              <a:cxn ang="0">
                <a:pos x="104" y="76"/>
              </a:cxn>
              <a:cxn ang="0">
                <a:pos x="85" y="161"/>
              </a:cxn>
              <a:cxn ang="0">
                <a:pos x="66" y="85"/>
              </a:cxn>
              <a:cxn ang="0">
                <a:pos x="123" y="95"/>
              </a:cxn>
              <a:cxn ang="0">
                <a:pos x="113" y="161"/>
              </a:cxn>
              <a:cxn ang="0">
                <a:pos x="85" y="152"/>
              </a:cxn>
              <a:cxn ang="0">
                <a:pos x="66" y="95"/>
              </a:cxn>
              <a:cxn ang="0">
                <a:pos x="85" y="38"/>
              </a:cxn>
              <a:cxn ang="0">
                <a:pos x="170" y="48"/>
              </a:cxn>
              <a:cxn ang="0">
                <a:pos x="85" y="161"/>
              </a:cxn>
              <a:cxn ang="0">
                <a:pos x="28" y="142"/>
              </a:cxn>
              <a:cxn ang="0">
                <a:pos x="66" y="95"/>
              </a:cxn>
              <a:cxn ang="0">
                <a:pos x="85" y="67"/>
              </a:cxn>
              <a:cxn ang="0">
                <a:pos x="113" y="76"/>
              </a:cxn>
              <a:cxn ang="0">
                <a:pos x="85" y="180"/>
              </a:cxn>
              <a:cxn ang="0">
                <a:pos x="95" y="67"/>
              </a:cxn>
              <a:cxn ang="0">
                <a:pos x="123" y="85"/>
              </a:cxn>
              <a:cxn ang="0">
                <a:pos x="85" y="161"/>
              </a:cxn>
              <a:cxn ang="0">
                <a:pos x="76" y="133"/>
              </a:cxn>
              <a:cxn ang="0">
                <a:pos x="85" y="85"/>
              </a:cxn>
              <a:cxn ang="0">
                <a:pos x="85" y="95"/>
              </a:cxn>
            </a:cxnLst>
            <a:rect l="0" t="0" r="r" b="b"/>
            <a:pathLst>
              <a:path w="206" h="199">
                <a:moveTo>
                  <a:pt x="57" y="161"/>
                </a:moveTo>
                <a:cubicBezTo>
                  <a:pt x="63" y="139"/>
                  <a:pt x="60" y="111"/>
                  <a:pt x="76" y="95"/>
                </a:cubicBezTo>
                <a:cubicBezTo>
                  <a:pt x="84" y="87"/>
                  <a:pt x="94" y="112"/>
                  <a:pt x="95" y="123"/>
                </a:cubicBezTo>
                <a:cubicBezTo>
                  <a:pt x="97" y="148"/>
                  <a:pt x="88" y="174"/>
                  <a:pt x="85" y="199"/>
                </a:cubicBezTo>
                <a:cubicBezTo>
                  <a:pt x="48" y="160"/>
                  <a:pt x="46" y="125"/>
                  <a:pt x="28" y="76"/>
                </a:cubicBezTo>
                <a:cubicBezTo>
                  <a:pt x="52" y="8"/>
                  <a:pt x="116" y="10"/>
                  <a:pt x="179" y="0"/>
                </a:cubicBezTo>
                <a:cubicBezTo>
                  <a:pt x="206" y="79"/>
                  <a:pt x="134" y="128"/>
                  <a:pt x="66" y="152"/>
                </a:cubicBezTo>
                <a:cubicBezTo>
                  <a:pt x="51" y="104"/>
                  <a:pt x="51" y="138"/>
                  <a:pt x="85" y="104"/>
                </a:cubicBezTo>
                <a:cubicBezTo>
                  <a:pt x="93" y="96"/>
                  <a:pt x="98" y="85"/>
                  <a:pt x="104" y="76"/>
                </a:cubicBezTo>
                <a:cubicBezTo>
                  <a:pt x="118" y="119"/>
                  <a:pt x="100" y="120"/>
                  <a:pt x="85" y="161"/>
                </a:cubicBezTo>
                <a:cubicBezTo>
                  <a:pt x="73" y="149"/>
                  <a:pt x="20" y="111"/>
                  <a:pt x="66" y="85"/>
                </a:cubicBezTo>
                <a:cubicBezTo>
                  <a:pt x="83" y="75"/>
                  <a:pt x="104" y="92"/>
                  <a:pt x="123" y="95"/>
                </a:cubicBezTo>
                <a:cubicBezTo>
                  <a:pt x="120" y="117"/>
                  <a:pt x="125" y="142"/>
                  <a:pt x="113" y="161"/>
                </a:cubicBezTo>
                <a:cubicBezTo>
                  <a:pt x="108" y="169"/>
                  <a:pt x="91" y="160"/>
                  <a:pt x="85" y="152"/>
                </a:cubicBezTo>
                <a:cubicBezTo>
                  <a:pt x="73" y="136"/>
                  <a:pt x="72" y="114"/>
                  <a:pt x="66" y="95"/>
                </a:cubicBezTo>
                <a:cubicBezTo>
                  <a:pt x="72" y="76"/>
                  <a:pt x="73" y="54"/>
                  <a:pt x="85" y="38"/>
                </a:cubicBezTo>
                <a:cubicBezTo>
                  <a:pt x="103" y="13"/>
                  <a:pt x="152" y="41"/>
                  <a:pt x="170" y="48"/>
                </a:cubicBezTo>
                <a:cubicBezTo>
                  <a:pt x="158" y="96"/>
                  <a:pt x="126" y="134"/>
                  <a:pt x="85" y="161"/>
                </a:cubicBezTo>
                <a:cubicBezTo>
                  <a:pt x="66" y="155"/>
                  <a:pt x="41" y="157"/>
                  <a:pt x="28" y="142"/>
                </a:cubicBezTo>
                <a:cubicBezTo>
                  <a:pt x="0" y="108"/>
                  <a:pt x="56" y="98"/>
                  <a:pt x="66" y="95"/>
                </a:cubicBezTo>
                <a:cubicBezTo>
                  <a:pt x="72" y="86"/>
                  <a:pt x="75" y="71"/>
                  <a:pt x="85" y="67"/>
                </a:cubicBezTo>
                <a:cubicBezTo>
                  <a:pt x="94" y="63"/>
                  <a:pt x="111" y="66"/>
                  <a:pt x="113" y="76"/>
                </a:cubicBezTo>
                <a:cubicBezTo>
                  <a:pt x="125" y="130"/>
                  <a:pt x="108" y="146"/>
                  <a:pt x="85" y="180"/>
                </a:cubicBezTo>
                <a:cubicBezTo>
                  <a:pt x="88" y="142"/>
                  <a:pt x="81" y="102"/>
                  <a:pt x="95" y="67"/>
                </a:cubicBezTo>
                <a:cubicBezTo>
                  <a:pt x="99" y="57"/>
                  <a:pt x="120" y="74"/>
                  <a:pt x="123" y="85"/>
                </a:cubicBezTo>
                <a:cubicBezTo>
                  <a:pt x="135" y="137"/>
                  <a:pt x="115" y="141"/>
                  <a:pt x="85" y="161"/>
                </a:cubicBezTo>
                <a:cubicBezTo>
                  <a:pt x="82" y="152"/>
                  <a:pt x="76" y="143"/>
                  <a:pt x="76" y="133"/>
                </a:cubicBezTo>
                <a:cubicBezTo>
                  <a:pt x="76" y="117"/>
                  <a:pt x="81" y="101"/>
                  <a:pt x="85" y="85"/>
                </a:cubicBezTo>
                <a:cubicBezTo>
                  <a:pt x="86" y="82"/>
                  <a:pt x="85" y="92"/>
                  <a:pt x="85" y="95"/>
                </a:cubicBezTo>
              </a:path>
            </a:pathLst>
          </a:custGeom>
          <a:noFill/>
          <a:ln w="7620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4" name="Freeform 10"/>
          <p:cNvSpPr>
            <a:spLocks/>
          </p:cNvSpPr>
          <p:nvPr/>
        </p:nvSpPr>
        <p:spPr bwMode="auto">
          <a:xfrm>
            <a:off x="1693863" y="4106863"/>
            <a:ext cx="4892675" cy="2354262"/>
          </a:xfrm>
          <a:custGeom>
            <a:avLst/>
            <a:gdLst/>
            <a:ahLst/>
            <a:cxnLst>
              <a:cxn ang="0">
                <a:pos x="2861" y="463"/>
              </a:cxn>
              <a:cxn ang="0">
                <a:pos x="2701" y="454"/>
              </a:cxn>
              <a:cxn ang="0">
                <a:pos x="2653" y="369"/>
              </a:cxn>
              <a:cxn ang="0">
                <a:pos x="2748" y="0"/>
              </a:cxn>
              <a:cxn ang="0">
                <a:pos x="2908" y="57"/>
              </a:cxn>
              <a:cxn ang="0">
                <a:pos x="2937" y="76"/>
              </a:cxn>
              <a:cxn ang="0">
                <a:pos x="2965" y="95"/>
              </a:cxn>
              <a:cxn ang="0">
                <a:pos x="3031" y="189"/>
              </a:cxn>
              <a:cxn ang="0">
                <a:pos x="3050" y="217"/>
              </a:cxn>
              <a:cxn ang="0">
                <a:pos x="3069" y="246"/>
              </a:cxn>
              <a:cxn ang="0">
                <a:pos x="3003" y="444"/>
              </a:cxn>
              <a:cxn ang="0">
                <a:pos x="2908" y="482"/>
              </a:cxn>
              <a:cxn ang="0">
                <a:pos x="2880" y="501"/>
              </a:cxn>
              <a:cxn ang="0">
                <a:pos x="2738" y="520"/>
              </a:cxn>
              <a:cxn ang="0">
                <a:pos x="2710" y="529"/>
              </a:cxn>
              <a:cxn ang="0">
                <a:pos x="2701" y="557"/>
              </a:cxn>
              <a:cxn ang="0">
                <a:pos x="2644" y="614"/>
              </a:cxn>
              <a:cxn ang="0">
                <a:pos x="2616" y="642"/>
              </a:cxn>
              <a:cxn ang="0">
                <a:pos x="2531" y="916"/>
              </a:cxn>
              <a:cxn ang="0">
                <a:pos x="2474" y="1020"/>
              </a:cxn>
              <a:cxn ang="0">
                <a:pos x="2436" y="1077"/>
              </a:cxn>
              <a:cxn ang="0">
                <a:pos x="2398" y="1133"/>
              </a:cxn>
              <a:cxn ang="0">
                <a:pos x="2323" y="1209"/>
              </a:cxn>
              <a:cxn ang="0">
                <a:pos x="2247" y="1275"/>
              </a:cxn>
              <a:cxn ang="0">
                <a:pos x="2181" y="1313"/>
              </a:cxn>
              <a:cxn ang="0">
                <a:pos x="2162" y="1341"/>
              </a:cxn>
              <a:cxn ang="0">
                <a:pos x="2030" y="1398"/>
              </a:cxn>
              <a:cxn ang="0">
                <a:pos x="1756" y="1483"/>
              </a:cxn>
              <a:cxn ang="0">
                <a:pos x="1501" y="1473"/>
              </a:cxn>
              <a:cxn ang="0">
                <a:pos x="1473" y="1464"/>
              </a:cxn>
              <a:cxn ang="0">
                <a:pos x="1360" y="1436"/>
              </a:cxn>
              <a:cxn ang="0">
                <a:pos x="1331" y="1426"/>
              </a:cxn>
              <a:cxn ang="0">
                <a:pos x="1228" y="1332"/>
              </a:cxn>
              <a:cxn ang="0">
                <a:pos x="1171" y="1294"/>
              </a:cxn>
              <a:cxn ang="0">
                <a:pos x="1143" y="1275"/>
              </a:cxn>
              <a:cxn ang="0">
                <a:pos x="1124" y="1247"/>
              </a:cxn>
              <a:cxn ang="0">
                <a:pos x="1095" y="1228"/>
              </a:cxn>
              <a:cxn ang="0">
                <a:pos x="1086" y="1199"/>
              </a:cxn>
              <a:cxn ang="0">
                <a:pos x="1029" y="1143"/>
              </a:cxn>
              <a:cxn ang="0">
                <a:pos x="944" y="1001"/>
              </a:cxn>
              <a:cxn ang="0">
                <a:pos x="878" y="850"/>
              </a:cxn>
              <a:cxn ang="0">
                <a:pos x="737" y="690"/>
              </a:cxn>
              <a:cxn ang="0">
                <a:pos x="661" y="633"/>
              </a:cxn>
              <a:cxn ang="0">
                <a:pos x="585" y="586"/>
              </a:cxn>
              <a:cxn ang="0">
                <a:pos x="529" y="567"/>
              </a:cxn>
              <a:cxn ang="0">
                <a:pos x="453" y="576"/>
              </a:cxn>
              <a:cxn ang="0">
                <a:pos x="397" y="595"/>
              </a:cxn>
              <a:cxn ang="0">
                <a:pos x="255" y="586"/>
              </a:cxn>
              <a:cxn ang="0">
                <a:pos x="104" y="567"/>
              </a:cxn>
              <a:cxn ang="0">
                <a:pos x="66" y="520"/>
              </a:cxn>
              <a:cxn ang="0">
                <a:pos x="47" y="491"/>
              </a:cxn>
              <a:cxn ang="0">
                <a:pos x="57" y="520"/>
              </a:cxn>
              <a:cxn ang="0">
                <a:pos x="113" y="567"/>
              </a:cxn>
              <a:cxn ang="0">
                <a:pos x="161" y="605"/>
              </a:cxn>
              <a:cxn ang="0">
                <a:pos x="217" y="642"/>
              </a:cxn>
              <a:cxn ang="0">
                <a:pos x="246" y="661"/>
              </a:cxn>
              <a:cxn ang="0">
                <a:pos x="293" y="671"/>
              </a:cxn>
              <a:cxn ang="0">
                <a:pos x="283" y="737"/>
              </a:cxn>
              <a:cxn ang="0">
                <a:pos x="142" y="841"/>
              </a:cxn>
              <a:cxn ang="0">
                <a:pos x="123" y="869"/>
              </a:cxn>
              <a:cxn ang="0">
                <a:pos x="57" y="897"/>
              </a:cxn>
              <a:cxn ang="0">
                <a:pos x="28" y="935"/>
              </a:cxn>
              <a:cxn ang="0">
                <a:pos x="0" y="945"/>
              </a:cxn>
            </a:cxnLst>
            <a:rect l="0" t="0" r="r" b="b"/>
            <a:pathLst>
              <a:path w="3082" h="1483">
                <a:moveTo>
                  <a:pt x="2861" y="463"/>
                </a:moveTo>
                <a:cubicBezTo>
                  <a:pt x="2799" y="494"/>
                  <a:pt x="2765" y="474"/>
                  <a:pt x="2701" y="454"/>
                </a:cubicBezTo>
                <a:cubicBezTo>
                  <a:pt x="2682" y="426"/>
                  <a:pt x="2672" y="397"/>
                  <a:pt x="2653" y="369"/>
                </a:cubicBezTo>
                <a:cubicBezTo>
                  <a:pt x="2624" y="247"/>
                  <a:pt x="2632" y="76"/>
                  <a:pt x="2748" y="0"/>
                </a:cubicBezTo>
                <a:cubicBezTo>
                  <a:pt x="2832" y="11"/>
                  <a:pt x="2839" y="11"/>
                  <a:pt x="2908" y="57"/>
                </a:cubicBezTo>
                <a:cubicBezTo>
                  <a:pt x="2918" y="63"/>
                  <a:pt x="2927" y="70"/>
                  <a:pt x="2937" y="76"/>
                </a:cubicBezTo>
                <a:cubicBezTo>
                  <a:pt x="2946" y="82"/>
                  <a:pt x="2965" y="95"/>
                  <a:pt x="2965" y="95"/>
                </a:cubicBezTo>
                <a:cubicBezTo>
                  <a:pt x="3052" y="223"/>
                  <a:pt x="2962" y="91"/>
                  <a:pt x="3031" y="189"/>
                </a:cubicBezTo>
                <a:cubicBezTo>
                  <a:pt x="3038" y="198"/>
                  <a:pt x="3044" y="208"/>
                  <a:pt x="3050" y="217"/>
                </a:cubicBezTo>
                <a:cubicBezTo>
                  <a:pt x="3056" y="227"/>
                  <a:pt x="3069" y="246"/>
                  <a:pt x="3069" y="246"/>
                </a:cubicBezTo>
                <a:cubicBezTo>
                  <a:pt x="3064" y="311"/>
                  <a:pt x="3082" y="419"/>
                  <a:pt x="3003" y="444"/>
                </a:cubicBezTo>
                <a:cubicBezTo>
                  <a:pt x="2971" y="465"/>
                  <a:pt x="2941" y="465"/>
                  <a:pt x="2908" y="482"/>
                </a:cubicBezTo>
                <a:cubicBezTo>
                  <a:pt x="2898" y="487"/>
                  <a:pt x="2891" y="499"/>
                  <a:pt x="2880" y="501"/>
                </a:cubicBezTo>
                <a:cubicBezTo>
                  <a:pt x="2833" y="511"/>
                  <a:pt x="2738" y="520"/>
                  <a:pt x="2738" y="520"/>
                </a:cubicBezTo>
                <a:cubicBezTo>
                  <a:pt x="2729" y="523"/>
                  <a:pt x="2717" y="522"/>
                  <a:pt x="2710" y="529"/>
                </a:cubicBezTo>
                <a:cubicBezTo>
                  <a:pt x="2703" y="536"/>
                  <a:pt x="2707" y="549"/>
                  <a:pt x="2701" y="557"/>
                </a:cubicBezTo>
                <a:cubicBezTo>
                  <a:pt x="2685" y="578"/>
                  <a:pt x="2663" y="595"/>
                  <a:pt x="2644" y="614"/>
                </a:cubicBezTo>
                <a:cubicBezTo>
                  <a:pt x="2635" y="623"/>
                  <a:pt x="2616" y="642"/>
                  <a:pt x="2616" y="642"/>
                </a:cubicBezTo>
                <a:cubicBezTo>
                  <a:pt x="2581" y="743"/>
                  <a:pt x="2588" y="818"/>
                  <a:pt x="2531" y="916"/>
                </a:cubicBezTo>
                <a:cubicBezTo>
                  <a:pt x="2511" y="950"/>
                  <a:pt x="2494" y="986"/>
                  <a:pt x="2474" y="1020"/>
                </a:cubicBezTo>
                <a:cubicBezTo>
                  <a:pt x="2462" y="1040"/>
                  <a:pt x="2436" y="1077"/>
                  <a:pt x="2436" y="1077"/>
                </a:cubicBezTo>
                <a:cubicBezTo>
                  <a:pt x="2416" y="1163"/>
                  <a:pt x="2446" y="1076"/>
                  <a:pt x="2398" y="1133"/>
                </a:cubicBezTo>
                <a:cubicBezTo>
                  <a:pt x="2365" y="1172"/>
                  <a:pt x="2380" y="1188"/>
                  <a:pt x="2323" y="1209"/>
                </a:cubicBezTo>
                <a:cubicBezTo>
                  <a:pt x="2295" y="1237"/>
                  <a:pt x="2285" y="1263"/>
                  <a:pt x="2247" y="1275"/>
                </a:cubicBezTo>
                <a:cubicBezTo>
                  <a:pt x="2226" y="1289"/>
                  <a:pt x="2201" y="1297"/>
                  <a:pt x="2181" y="1313"/>
                </a:cubicBezTo>
                <a:cubicBezTo>
                  <a:pt x="2172" y="1320"/>
                  <a:pt x="2170" y="1333"/>
                  <a:pt x="2162" y="1341"/>
                </a:cubicBezTo>
                <a:cubicBezTo>
                  <a:pt x="2128" y="1375"/>
                  <a:pt x="2074" y="1386"/>
                  <a:pt x="2030" y="1398"/>
                </a:cubicBezTo>
                <a:cubicBezTo>
                  <a:pt x="1964" y="1464"/>
                  <a:pt x="1845" y="1472"/>
                  <a:pt x="1756" y="1483"/>
                </a:cubicBezTo>
                <a:cubicBezTo>
                  <a:pt x="1671" y="1480"/>
                  <a:pt x="1586" y="1479"/>
                  <a:pt x="1501" y="1473"/>
                </a:cubicBezTo>
                <a:cubicBezTo>
                  <a:pt x="1491" y="1472"/>
                  <a:pt x="1483" y="1466"/>
                  <a:pt x="1473" y="1464"/>
                </a:cubicBezTo>
                <a:cubicBezTo>
                  <a:pt x="1368" y="1440"/>
                  <a:pt x="1464" y="1470"/>
                  <a:pt x="1360" y="1436"/>
                </a:cubicBezTo>
                <a:cubicBezTo>
                  <a:pt x="1350" y="1433"/>
                  <a:pt x="1331" y="1426"/>
                  <a:pt x="1331" y="1426"/>
                </a:cubicBezTo>
                <a:cubicBezTo>
                  <a:pt x="1307" y="1389"/>
                  <a:pt x="1264" y="1360"/>
                  <a:pt x="1228" y="1332"/>
                </a:cubicBezTo>
                <a:cubicBezTo>
                  <a:pt x="1210" y="1318"/>
                  <a:pt x="1190" y="1307"/>
                  <a:pt x="1171" y="1294"/>
                </a:cubicBezTo>
                <a:cubicBezTo>
                  <a:pt x="1162" y="1288"/>
                  <a:pt x="1143" y="1275"/>
                  <a:pt x="1143" y="1275"/>
                </a:cubicBezTo>
                <a:cubicBezTo>
                  <a:pt x="1137" y="1266"/>
                  <a:pt x="1132" y="1255"/>
                  <a:pt x="1124" y="1247"/>
                </a:cubicBezTo>
                <a:cubicBezTo>
                  <a:pt x="1116" y="1239"/>
                  <a:pt x="1102" y="1237"/>
                  <a:pt x="1095" y="1228"/>
                </a:cubicBezTo>
                <a:cubicBezTo>
                  <a:pt x="1089" y="1220"/>
                  <a:pt x="1090" y="1208"/>
                  <a:pt x="1086" y="1199"/>
                </a:cubicBezTo>
                <a:cubicBezTo>
                  <a:pt x="1070" y="1167"/>
                  <a:pt x="1059" y="1165"/>
                  <a:pt x="1029" y="1143"/>
                </a:cubicBezTo>
                <a:cubicBezTo>
                  <a:pt x="1012" y="1090"/>
                  <a:pt x="983" y="1040"/>
                  <a:pt x="944" y="1001"/>
                </a:cubicBezTo>
                <a:cubicBezTo>
                  <a:pt x="926" y="945"/>
                  <a:pt x="915" y="898"/>
                  <a:pt x="878" y="850"/>
                </a:cubicBezTo>
                <a:cubicBezTo>
                  <a:pt x="855" y="779"/>
                  <a:pt x="803" y="722"/>
                  <a:pt x="737" y="690"/>
                </a:cubicBezTo>
                <a:cubicBezTo>
                  <a:pt x="715" y="656"/>
                  <a:pt x="699" y="645"/>
                  <a:pt x="661" y="633"/>
                </a:cubicBezTo>
                <a:cubicBezTo>
                  <a:pt x="638" y="617"/>
                  <a:pt x="609" y="597"/>
                  <a:pt x="585" y="586"/>
                </a:cubicBezTo>
                <a:cubicBezTo>
                  <a:pt x="567" y="578"/>
                  <a:pt x="529" y="567"/>
                  <a:pt x="529" y="567"/>
                </a:cubicBezTo>
                <a:cubicBezTo>
                  <a:pt x="504" y="570"/>
                  <a:pt x="478" y="571"/>
                  <a:pt x="453" y="576"/>
                </a:cubicBezTo>
                <a:cubicBezTo>
                  <a:pt x="434" y="580"/>
                  <a:pt x="397" y="595"/>
                  <a:pt x="397" y="595"/>
                </a:cubicBezTo>
                <a:cubicBezTo>
                  <a:pt x="350" y="592"/>
                  <a:pt x="302" y="591"/>
                  <a:pt x="255" y="586"/>
                </a:cubicBezTo>
                <a:cubicBezTo>
                  <a:pt x="204" y="581"/>
                  <a:pt x="104" y="567"/>
                  <a:pt x="104" y="567"/>
                </a:cubicBezTo>
                <a:cubicBezTo>
                  <a:pt x="58" y="536"/>
                  <a:pt x="89" y="565"/>
                  <a:pt x="66" y="520"/>
                </a:cubicBezTo>
                <a:cubicBezTo>
                  <a:pt x="61" y="510"/>
                  <a:pt x="59" y="491"/>
                  <a:pt x="47" y="491"/>
                </a:cubicBezTo>
                <a:cubicBezTo>
                  <a:pt x="37" y="491"/>
                  <a:pt x="51" y="511"/>
                  <a:pt x="57" y="520"/>
                </a:cubicBezTo>
                <a:cubicBezTo>
                  <a:pt x="71" y="541"/>
                  <a:pt x="93" y="553"/>
                  <a:pt x="113" y="567"/>
                </a:cubicBezTo>
                <a:cubicBezTo>
                  <a:pt x="155" y="629"/>
                  <a:pt x="106" y="568"/>
                  <a:pt x="161" y="605"/>
                </a:cubicBezTo>
                <a:cubicBezTo>
                  <a:pt x="230" y="651"/>
                  <a:pt x="151" y="621"/>
                  <a:pt x="217" y="642"/>
                </a:cubicBezTo>
                <a:cubicBezTo>
                  <a:pt x="227" y="648"/>
                  <a:pt x="235" y="657"/>
                  <a:pt x="246" y="661"/>
                </a:cubicBezTo>
                <a:cubicBezTo>
                  <a:pt x="261" y="667"/>
                  <a:pt x="286" y="657"/>
                  <a:pt x="293" y="671"/>
                </a:cubicBezTo>
                <a:cubicBezTo>
                  <a:pt x="303" y="691"/>
                  <a:pt x="290" y="716"/>
                  <a:pt x="283" y="737"/>
                </a:cubicBezTo>
                <a:cubicBezTo>
                  <a:pt x="267" y="788"/>
                  <a:pt x="183" y="813"/>
                  <a:pt x="142" y="841"/>
                </a:cubicBezTo>
                <a:cubicBezTo>
                  <a:pt x="136" y="850"/>
                  <a:pt x="132" y="863"/>
                  <a:pt x="123" y="869"/>
                </a:cubicBezTo>
                <a:cubicBezTo>
                  <a:pt x="57" y="912"/>
                  <a:pt x="110" y="844"/>
                  <a:pt x="57" y="897"/>
                </a:cubicBezTo>
                <a:cubicBezTo>
                  <a:pt x="46" y="908"/>
                  <a:pt x="40" y="925"/>
                  <a:pt x="28" y="935"/>
                </a:cubicBezTo>
                <a:cubicBezTo>
                  <a:pt x="20" y="941"/>
                  <a:pt x="0" y="945"/>
                  <a:pt x="0" y="945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5" name="Freeform 11"/>
          <p:cNvSpPr>
            <a:spLocks/>
          </p:cNvSpPr>
          <p:nvPr/>
        </p:nvSpPr>
        <p:spPr bwMode="auto">
          <a:xfrm>
            <a:off x="6030913" y="4457700"/>
            <a:ext cx="327025" cy="315913"/>
          </a:xfrm>
          <a:custGeom>
            <a:avLst/>
            <a:gdLst/>
            <a:ahLst/>
            <a:cxnLst>
              <a:cxn ang="0">
                <a:pos x="57" y="161"/>
              </a:cxn>
              <a:cxn ang="0">
                <a:pos x="76" y="95"/>
              </a:cxn>
              <a:cxn ang="0">
                <a:pos x="95" y="123"/>
              </a:cxn>
              <a:cxn ang="0">
                <a:pos x="85" y="199"/>
              </a:cxn>
              <a:cxn ang="0">
                <a:pos x="28" y="76"/>
              </a:cxn>
              <a:cxn ang="0">
                <a:pos x="179" y="0"/>
              </a:cxn>
              <a:cxn ang="0">
                <a:pos x="66" y="152"/>
              </a:cxn>
              <a:cxn ang="0">
                <a:pos x="85" y="104"/>
              </a:cxn>
              <a:cxn ang="0">
                <a:pos x="104" y="76"/>
              </a:cxn>
              <a:cxn ang="0">
                <a:pos x="85" y="161"/>
              </a:cxn>
              <a:cxn ang="0">
                <a:pos x="66" y="85"/>
              </a:cxn>
              <a:cxn ang="0">
                <a:pos x="123" y="95"/>
              </a:cxn>
              <a:cxn ang="0">
                <a:pos x="113" y="161"/>
              </a:cxn>
              <a:cxn ang="0">
                <a:pos x="85" y="152"/>
              </a:cxn>
              <a:cxn ang="0">
                <a:pos x="66" y="95"/>
              </a:cxn>
              <a:cxn ang="0">
                <a:pos x="85" y="38"/>
              </a:cxn>
              <a:cxn ang="0">
                <a:pos x="170" y="48"/>
              </a:cxn>
              <a:cxn ang="0">
                <a:pos x="85" y="161"/>
              </a:cxn>
              <a:cxn ang="0">
                <a:pos x="28" y="142"/>
              </a:cxn>
              <a:cxn ang="0">
                <a:pos x="66" y="95"/>
              </a:cxn>
              <a:cxn ang="0">
                <a:pos x="85" y="67"/>
              </a:cxn>
              <a:cxn ang="0">
                <a:pos x="113" y="76"/>
              </a:cxn>
              <a:cxn ang="0">
                <a:pos x="85" y="180"/>
              </a:cxn>
              <a:cxn ang="0">
                <a:pos x="95" y="67"/>
              </a:cxn>
              <a:cxn ang="0">
                <a:pos x="123" y="85"/>
              </a:cxn>
              <a:cxn ang="0">
                <a:pos x="85" y="161"/>
              </a:cxn>
              <a:cxn ang="0">
                <a:pos x="76" y="133"/>
              </a:cxn>
              <a:cxn ang="0">
                <a:pos x="85" y="85"/>
              </a:cxn>
              <a:cxn ang="0">
                <a:pos x="85" y="95"/>
              </a:cxn>
            </a:cxnLst>
            <a:rect l="0" t="0" r="r" b="b"/>
            <a:pathLst>
              <a:path w="206" h="199">
                <a:moveTo>
                  <a:pt x="57" y="161"/>
                </a:moveTo>
                <a:cubicBezTo>
                  <a:pt x="63" y="139"/>
                  <a:pt x="60" y="111"/>
                  <a:pt x="76" y="95"/>
                </a:cubicBezTo>
                <a:cubicBezTo>
                  <a:pt x="84" y="87"/>
                  <a:pt x="94" y="112"/>
                  <a:pt x="95" y="123"/>
                </a:cubicBezTo>
                <a:cubicBezTo>
                  <a:pt x="97" y="148"/>
                  <a:pt x="88" y="174"/>
                  <a:pt x="85" y="199"/>
                </a:cubicBezTo>
                <a:cubicBezTo>
                  <a:pt x="48" y="160"/>
                  <a:pt x="46" y="125"/>
                  <a:pt x="28" y="76"/>
                </a:cubicBezTo>
                <a:cubicBezTo>
                  <a:pt x="52" y="8"/>
                  <a:pt x="116" y="10"/>
                  <a:pt x="179" y="0"/>
                </a:cubicBezTo>
                <a:cubicBezTo>
                  <a:pt x="206" y="79"/>
                  <a:pt x="134" y="128"/>
                  <a:pt x="66" y="152"/>
                </a:cubicBezTo>
                <a:cubicBezTo>
                  <a:pt x="51" y="104"/>
                  <a:pt x="51" y="138"/>
                  <a:pt x="85" y="104"/>
                </a:cubicBezTo>
                <a:cubicBezTo>
                  <a:pt x="93" y="96"/>
                  <a:pt x="98" y="85"/>
                  <a:pt x="104" y="76"/>
                </a:cubicBezTo>
                <a:cubicBezTo>
                  <a:pt x="118" y="119"/>
                  <a:pt x="100" y="120"/>
                  <a:pt x="85" y="161"/>
                </a:cubicBezTo>
                <a:cubicBezTo>
                  <a:pt x="73" y="149"/>
                  <a:pt x="20" y="111"/>
                  <a:pt x="66" y="85"/>
                </a:cubicBezTo>
                <a:cubicBezTo>
                  <a:pt x="83" y="75"/>
                  <a:pt x="104" y="92"/>
                  <a:pt x="123" y="95"/>
                </a:cubicBezTo>
                <a:cubicBezTo>
                  <a:pt x="120" y="117"/>
                  <a:pt x="125" y="142"/>
                  <a:pt x="113" y="161"/>
                </a:cubicBezTo>
                <a:cubicBezTo>
                  <a:pt x="108" y="169"/>
                  <a:pt x="91" y="160"/>
                  <a:pt x="85" y="152"/>
                </a:cubicBezTo>
                <a:cubicBezTo>
                  <a:pt x="73" y="136"/>
                  <a:pt x="72" y="114"/>
                  <a:pt x="66" y="95"/>
                </a:cubicBezTo>
                <a:cubicBezTo>
                  <a:pt x="72" y="76"/>
                  <a:pt x="73" y="54"/>
                  <a:pt x="85" y="38"/>
                </a:cubicBezTo>
                <a:cubicBezTo>
                  <a:pt x="103" y="13"/>
                  <a:pt x="152" y="41"/>
                  <a:pt x="170" y="48"/>
                </a:cubicBezTo>
                <a:cubicBezTo>
                  <a:pt x="158" y="96"/>
                  <a:pt x="126" y="134"/>
                  <a:pt x="85" y="161"/>
                </a:cubicBezTo>
                <a:cubicBezTo>
                  <a:pt x="66" y="155"/>
                  <a:pt x="41" y="157"/>
                  <a:pt x="28" y="142"/>
                </a:cubicBezTo>
                <a:cubicBezTo>
                  <a:pt x="0" y="108"/>
                  <a:pt x="56" y="98"/>
                  <a:pt x="66" y="95"/>
                </a:cubicBezTo>
                <a:cubicBezTo>
                  <a:pt x="72" y="86"/>
                  <a:pt x="75" y="71"/>
                  <a:pt x="85" y="67"/>
                </a:cubicBezTo>
                <a:cubicBezTo>
                  <a:pt x="94" y="63"/>
                  <a:pt x="111" y="66"/>
                  <a:pt x="113" y="76"/>
                </a:cubicBezTo>
                <a:cubicBezTo>
                  <a:pt x="125" y="130"/>
                  <a:pt x="108" y="146"/>
                  <a:pt x="85" y="180"/>
                </a:cubicBezTo>
                <a:cubicBezTo>
                  <a:pt x="88" y="142"/>
                  <a:pt x="81" y="102"/>
                  <a:pt x="95" y="67"/>
                </a:cubicBezTo>
                <a:cubicBezTo>
                  <a:pt x="99" y="57"/>
                  <a:pt x="120" y="74"/>
                  <a:pt x="123" y="85"/>
                </a:cubicBezTo>
                <a:cubicBezTo>
                  <a:pt x="135" y="137"/>
                  <a:pt x="115" y="141"/>
                  <a:pt x="85" y="161"/>
                </a:cubicBezTo>
                <a:cubicBezTo>
                  <a:pt x="82" y="152"/>
                  <a:pt x="76" y="143"/>
                  <a:pt x="76" y="133"/>
                </a:cubicBezTo>
                <a:cubicBezTo>
                  <a:pt x="76" y="117"/>
                  <a:pt x="81" y="101"/>
                  <a:pt x="85" y="85"/>
                </a:cubicBezTo>
                <a:cubicBezTo>
                  <a:pt x="86" y="82"/>
                  <a:pt x="85" y="92"/>
                  <a:pt x="85" y="95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6" name="Freeform 12"/>
          <p:cNvSpPr>
            <a:spLocks/>
          </p:cNvSpPr>
          <p:nvPr/>
        </p:nvSpPr>
        <p:spPr bwMode="auto">
          <a:xfrm>
            <a:off x="942975" y="2747963"/>
            <a:ext cx="1830388" cy="4057650"/>
          </a:xfrm>
          <a:custGeom>
            <a:avLst/>
            <a:gdLst/>
            <a:ahLst/>
            <a:cxnLst>
              <a:cxn ang="0">
                <a:pos x="454" y="167"/>
              </a:cxn>
              <a:cxn ang="0">
                <a:pos x="379" y="243"/>
              </a:cxn>
              <a:cxn ang="0">
                <a:pos x="303" y="356"/>
              </a:cxn>
              <a:cxn ang="0">
                <a:pos x="275" y="412"/>
              </a:cxn>
              <a:cxn ang="0">
                <a:pos x="228" y="488"/>
              </a:cxn>
              <a:cxn ang="0">
                <a:pos x="190" y="573"/>
              </a:cxn>
              <a:cxn ang="0">
                <a:pos x="152" y="630"/>
              </a:cxn>
              <a:cxn ang="0">
                <a:pos x="133" y="658"/>
              </a:cxn>
              <a:cxn ang="0">
                <a:pos x="76" y="790"/>
              </a:cxn>
              <a:cxn ang="0">
                <a:pos x="10" y="1092"/>
              </a:cxn>
              <a:cxn ang="0">
                <a:pos x="86" y="1612"/>
              </a:cxn>
              <a:cxn ang="0">
                <a:pos x="143" y="1810"/>
              </a:cxn>
              <a:cxn ang="0">
                <a:pos x="190" y="1999"/>
              </a:cxn>
              <a:cxn ang="0">
                <a:pos x="237" y="2103"/>
              </a:cxn>
              <a:cxn ang="0">
                <a:pos x="294" y="2225"/>
              </a:cxn>
              <a:cxn ang="0">
                <a:pos x="435" y="2367"/>
              </a:cxn>
              <a:cxn ang="0">
                <a:pos x="454" y="2395"/>
              </a:cxn>
              <a:cxn ang="0">
                <a:pos x="482" y="2414"/>
              </a:cxn>
              <a:cxn ang="0">
                <a:pos x="501" y="2452"/>
              </a:cxn>
              <a:cxn ang="0">
                <a:pos x="567" y="2490"/>
              </a:cxn>
              <a:cxn ang="0">
                <a:pos x="624" y="2556"/>
              </a:cxn>
              <a:cxn ang="0">
                <a:pos x="662" y="2471"/>
              </a:cxn>
              <a:cxn ang="0">
                <a:pos x="671" y="2433"/>
              </a:cxn>
              <a:cxn ang="0">
                <a:pos x="690" y="2405"/>
              </a:cxn>
              <a:cxn ang="0">
                <a:pos x="728" y="2273"/>
              </a:cxn>
              <a:cxn ang="0">
                <a:pos x="794" y="2225"/>
              </a:cxn>
              <a:cxn ang="0">
                <a:pos x="879" y="2150"/>
              </a:cxn>
              <a:cxn ang="0">
                <a:pos x="926" y="2074"/>
              </a:cxn>
              <a:cxn ang="0">
                <a:pos x="964" y="1989"/>
              </a:cxn>
              <a:cxn ang="0">
                <a:pos x="1002" y="1904"/>
              </a:cxn>
              <a:cxn ang="0">
                <a:pos x="1077" y="1697"/>
              </a:cxn>
              <a:cxn ang="0">
                <a:pos x="1087" y="1659"/>
              </a:cxn>
              <a:cxn ang="0">
                <a:pos x="1106" y="1602"/>
              </a:cxn>
              <a:cxn ang="0">
                <a:pos x="1153" y="1291"/>
              </a:cxn>
              <a:cxn ang="0">
                <a:pos x="1143" y="1130"/>
              </a:cxn>
              <a:cxn ang="0">
                <a:pos x="1058" y="960"/>
              </a:cxn>
              <a:cxn ang="0">
                <a:pos x="1011" y="875"/>
              </a:cxn>
              <a:cxn ang="0">
                <a:pos x="1002" y="837"/>
              </a:cxn>
              <a:cxn ang="0">
                <a:pos x="973" y="828"/>
              </a:cxn>
              <a:cxn ang="0">
                <a:pos x="955" y="771"/>
              </a:cxn>
              <a:cxn ang="0">
                <a:pos x="888" y="658"/>
              </a:cxn>
              <a:cxn ang="0">
                <a:pos x="870" y="611"/>
              </a:cxn>
              <a:cxn ang="0">
                <a:pos x="841" y="592"/>
              </a:cxn>
              <a:cxn ang="0">
                <a:pos x="785" y="497"/>
              </a:cxn>
              <a:cxn ang="0">
                <a:pos x="747" y="450"/>
              </a:cxn>
              <a:cxn ang="0">
                <a:pos x="737" y="422"/>
              </a:cxn>
              <a:cxn ang="0">
                <a:pos x="634" y="309"/>
              </a:cxn>
              <a:cxn ang="0">
                <a:pos x="530" y="186"/>
              </a:cxn>
              <a:cxn ang="0">
                <a:pos x="435" y="101"/>
              </a:cxn>
              <a:cxn ang="0">
                <a:pos x="407" y="82"/>
              </a:cxn>
              <a:cxn ang="0">
                <a:pos x="407" y="6"/>
              </a:cxn>
              <a:cxn ang="0">
                <a:pos x="416" y="44"/>
              </a:cxn>
              <a:cxn ang="0">
                <a:pos x="435" y="73"/>
              </a:cxn>
              <a:cxn ang="0">
                <a:pos x="464" y="176"/>
              </a:cxn>
              <a:cxn ang="0">
                <a:pos x="454" y="167"/>
              </a:cxn>
            </a:cxnLst>
            <a:rect l="0" t="0" r="r" b="b"/>
            <a:pathLst>
              <a:path w="1153" h="2556">
                <a:moveTo>
                  <a:pt x="454" y="167"/>
                </a:moveTo>
                <a:cubicBezTo>
                  <a:pt x="427" y="194"/>
                  <a:pt x="411" y="221"/>
                  <a:pt x="379" y="243"/>
                </a:cubicBezTo>
                <a:cubicBezTo>
                  <a:pt x="349" y="287"/>
                  <a:pt x="350" y="324"/>
                  <a:pt x="303" y="356"/>
                </a:cubicBezTo>
                <a:cubicBezTo>
                  <a:pt x="272" y="453"/>
                  <a:pt x="321" y="309"/>
                  <a:pt x="275" y="412"/>
                </a:cubicBezTo>
                <a:cubicBezTo>
                  <a:pt x="241" y="487"/>
                  <a:pt x="279" y="454"/>
                  <a:pt x="228" y="488"/>
                </a:cubicBezTo>
                <a:cubicBezTo>
                  <a:pt x="218" y="516"/>
                  <a:pt x="204" y="547"/>
                  <a:pt x="190" y="573"/>
                </a:cubicBezTo>
                <a:cubicBezTo>
                  <a:pt x="179" y="593"/>
                  <a:pt x="165" y="611"/>
                  <a:pt x="152" y="630"/>
                </a:cubicBezTo>
                <a:cubicBezTo>
                  <a:pt x="146" y="639"/>
                  <a:pt x="133" y="658"/>
                  <a:pt x="133" y="658"/>
                </a:cubicBezTo>
                <a:cubicBezTo>
                  <a:pt x="122" y="704"/>
                  <a:pt x="97" y="747"/>
                  <a:pt x="76" y="790"/>
                </a:cubicBezTo>
                <a:cubicBezTo>
                  <a:pt x="52" y="891"/>
                  <a:pt x="39" y="992"/>
                  <a:pt x="10" y="1092"/>
                </a:cubicBezTo>
                <a:cubicBezTo>
                  <a:pt x="18" y="1243"/>
                  <a:pt x="0" y="1464"/>
                  <a:pt x="86" y="1612"/>
                </a:cubicBezTo>
                <a:cubicBezTo>
                  <a:pt x="102" y="1679"/>
                  <a:pt x="126" y="1743"/>
                  <a:pt x="143" y="1810"/>
                </a:cubicBezTo>
                <a:cubicBezTo>
                  <a:pt x="157" y="1867"/>
                  <a:pt x="164" y="1947"/>
                  <a:pt x="190" y="1999"/>
                </a:cubicBezTo>
                <a:cubicBezTo>
                  <a:pt x="209" y="2037"/>
                  <a:pt x="222" y="2060"/>
                  <a:pt x="237" y="2103"/>
                </a:cubicBezTo>
                <a:cubicBezTo>
                  <a:pt x="255" y="2154"/>
                  <a:pt x="255" y="2187"/>
                  <a:pt x="294" y="2225"/>
                </a:cubicBezTo>
                <a:cubicBezTo>
                  <a:pt x="309" y="2273"/>
                  <a:pt x="389" y="2336"/>
                  <a:pt x="435" y="2367"/>
                </a:cubicBezTo>
                <a:cubicBezTo>
                  <a:pt x="441" y="2376"/>
                  <a:pt x="446" y="2387"/>
                  <a:pt x="454" y="2395"/>
                </a:cubicBezTo>
                <a:cubicBezTo>
                  <a:pt x="462" y="2403"/>
                  <a:pt x="475" y="2405"/>
                  <a:pt x="482" y="2414"/>
                </a:cubicBezTo>
                <a:cubicBezTo>
                  <a:pt x="491" y="2425"/>
                  <a:pt x="491" y="2442"/>
                  <a:pt x="501" y="2452"/>
                </a:cubicBezTo>
                <a:cubicBezTo>
                  <a:pt x="519" y="2470"/>
                  <a:pt x="549" y="2472"/>
                  <a:pt x="567" y="2490"/>
                </a:cubicBezTo>
                <a:cubicBezTo>
                  <a:pt x="569" y="2492"/>
                  <a:pt x="619" y="2551"/>
                  <a:pt x="624" y="2556"/>
                </a:cubicBezTo>
                <a:cubicBezTo>
                  <a:pt x="635" y="2524"/>
                  <a:pt x="643" y="2499"/>
                  <a:pt x="662" y="2471"/>
                </a:cubicBezTo>
                <a:cubicBezTo>
                  <a:pt x="665" y="2458"/>
                  <a:pt x="666" y="2445"/>
                  <a:pt x="671" y="2433"/>
                </a:cubicBezTo>
                <a:cubicBezTo>
                  <a:pt x="675" y="2423"/>
                  <a:pt x="686" y="2416"/>
                  <a:pt x="690" y="2405"/>
                </a:cubicBezTo>
                <a:cubicBezTo>
                  <a:pt x="702" y="2375"/>
                  <a:pt x="707" y="2298"/>
                  <a:pt x="728" y="2273"/>
                </a:cubicBezTo>
                <a:cubicBezTo>
                  <a:pt x="735" y="2264"/>
                  <a:pt x="781" y="2234"/>
                  <a:pt x="794" y="2225"/>
                </a:cubicBezTo>
                <a:cubicBezTo>
                  <a:pt x="818" y="2190"/>
                  <a:pt x="849" y="2180"/>
                  <a:pt x="879" y="2150"/>
                </a:cubicBezTo>
                <a:cubicBezTo>
                  <a:pt x="902" y="2082"/>
                  <a:pt x="881" y="2104"/>
                  <a:pt x="926" y="2074"/>
                </a:cubicBezTo>
                <a:cubicBezTo>
                  <a:pt x="937" y="2042"/>
                  <a:pt x="945" y="2017"/>
                  <a:pt x="964" y="1989"/>
                </a:cubicBezTo>
                <a:cubicBezTo>
                  <a:pt x="987" y="1922"/>
                  <a:pt x="972" y="1949"/>
                  <a:pt x="1002" y="1904"/>
                </a:cubicBezTo>
                <a:cubicBezTo>
                  <a:pt x="1025" y="1835"/>
                  <a:pt x="1036" y="1757"/>
                  <a:pt x="1077" y="1697"/>
                </a:cubicBezTo>
                <a:cubicBezTo>
                  <a:pt x="1080" y="1684"/>
                  <a:pt x="1083" y="1672"/>
                  <a:pt x="1087" y="1659"/>
                </a:cubicBezTo>
                <a:cubicBezTo>
                  <a:pt x="1093" y="1640"/>
                  <a:pt x="1106" y="1602"/>
                  <a:pt x="1106" y="1602"/>
                </a:cubicBezTo>
                <a:cubicBezTo>
                  <a:pt x="1120" y="1497"/>
                  <a:pt x="1142" y="1396"/>
                  <a:pt x="1153" y="1291"/>
                </a:cubicBezTo>
                <a:cubicBezTo>
                  <a:pt x="1150" y="1237"/>
                  <a:pt x="1150" y="1183"/>
                  <a:pt x="1143" y="1130"/>
                </a:cubicBezTo>
                <a:cubicBezTo>
                  <a:pt x="1135" y="1066"/>
                  <a:pt x="1097" y="1007"/>
                  <a:pt x="1058" y="960"/>
                </a:cubicBezTo>
                <a:cubicBezTo>
                  <a:pt x="1037" y="935"/>
                  <a:pt x="1030" y="902"/>
                  <a:pt x="1011" y="875"/>
                </a:cubicBezTo>
                <a:cubicBezTo>
                  <a:pt x="1008" y="862"/>
                  <a:pt x="1010" y="847"/>
                  <a:pt x="1002" y="837"/>
                </a:cubicBezTo>
                <a:cubicBezTo>
                  <a:pt x="996" y="829"/>
                  <a:pt x="979" y="836"/>
                  <a:pt x="973" y="828"/>
                </a:cubicBezTo>
                <a:cubicBezTo>
                  <a:pt x="961" y="812"/>
                  <a:pt x="966" y="787"/>
                  <a:pt x="955" y="771"/>
                </a:cubicBezTo>
                <a:cubicBezTo>
                  <a:pt x="929" y="733"/>
                  <a:pt x="908" y="699"/>
                  <a:pt x="888" y="658"/>
                </a:cubicBezTo>
                <a:cubicBezTo>
                  <a:pt x="881" y="643"/>
                  <a:pt x="880" y="625"/>
                  <a:pt x="870" y="611"/>
                </a:cubicBezTo>
                <a:cubicBezTo>
                  <a:pt x="863" y="602"/>
                  <a:pt x="851" y="598"/>
                  <a:pt x="841" y="592"/>
                </a:cubicBezTo>
                <a:cubicBezTo>
                  <a:pt x="829" y="554"/>
                  <a:pt x="809" y="529"/>
                  <a:pt x="785" y="497"/>
                </a:cubicBezTo>
                <a:cubicBezTo>
                  <a:pt x="760" y="427"/>
                  <a:pt x="796" y="511"/>
                  <a:pt x="747" y="450"/>
                </a:cubicBezTo>
                <a:cubicBezTo>
                  <a:pt x="741" y="442"/>
                  <a:pt x="742" y="430"/>
                  <a:pt x="737" y="422"/>
                </a:cubicBezTo>
                <a:cubicBezTo>
                  <a:pt x="708" y="377"/>
                  <a:pt x="685" y="325"/>
                  <a:pt x="634" y="309"/>
                </a:cubicBezTo>
                <a:cubicBezTo>
                  <a:pt x="612" y="253"/>
                  <a:pt x="579" y="219"/>
                  <a:pt x="530" y="186"/>
                </a:cubicBezTo>
                <a:cubicBezTo>
                  <a:pt x="497" y="120"/>
                  <a:pt x="524" y="158"/>
                  <a:pt x="435" y="101"/>
                </a:cubicBezTo>
                <a:cubicBezTo>
                  <a:pt x="425" y="95"/>
                  <a:pt x="407" y="82"/>
                  <a:pt x="407" y="82"/>
                </a:cubicBezTo>
                <a:cubicBezTo>
                  <a:pt x="401" y="65"/>
                  <a:pt x="380" y="20"/>
                  <a:pt x="407" y="6"/>
                </a:cubicBezTo>
                <a:cubicBezTo>
                  <a:pt x="419" y="0"/>
                  <a:pt x="411" y="32"/>
                  <a:pt x="416" y="44"/>
                </a:cubicBezTo>
                <a:cubicBezTo>
                  <a:pt x="420" y="55"/>
                  <a:pt x="430" y="63"/>
                  <a:pt x="435" y="73"/>
                </a:cubicBezTo>
                <a:cubicBezTo>
                  <a:pt x="451" y="104"/>
                  <a:pt x="456" y="142"/>
                  <a:pt x="464" y="176"/>
                </a:cubicBezTo>
                <a:cubicBezTo>
                  <a:pt x="472" y="208"/>
                  <a:pt x="485" y="228"/>
                  <a:pt x="454" y="167"/>
                </a:cubicBezTo>
                <a:close/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1325563" y="3362325"/>
            <a:ext cx="10334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chemeClr val="folHlink"/>
                </a:solidFill>
              </a:rPr>
              <a:t>R</a:t>
            </a:r>
            <a:endParaRPr lang="ru-RU" sz="7200">
              <a:solidFill>
                <a:schemeClr val="folHlink"/>
              </a:solidFill>
            </a:endParaRPr>
          </a:p>
        </p:txBody>
      </p:sp>
      <p:sp>
        <p:nvSpPr>
          <p:cNvPr id="195599" name="Freeform 15"/>
          <p:cNvSpPr>
            <a:spLocks/>
          </p:cNvSpPr>
          <p:nvPr/>
        </p:nvSpPr>
        <p:spPr bwMode="auto">
          <a:xfrm>
            <a:off x="1814513" y="1720850"/>
            <a:ext cx="4286250" cy="2476500"/>
          </a:xfrm>
          <a:custGeom>
            <a:avLst/>
            <a:gdLst/>
            <a:ahLst/>
            <a:cxnLst>
              <a:cxn ang="0">
                <a:pos x="0" y="1088"/>
              </a:cxn>
              <a:cxn ang="0">
                <a:pos x="217" y="1163"/>
              </a:cxn>
              <a:cxn ang="0">
                <a:pos x="179" y="1560"/>
              </a:cxn>
              <a:cxn ang="0">
                <a:pos x="198" y="1466"/>
              </a:cxn>
              <a:cxn ang="0">
                <a:pos x="226" y="1371"/>
              </a:cxn>
              <a:cxn ang="0">
                <a:pos x="236" y="1239"/>
              </a:cxn>
              <a:cxn ang="0">
                <a:pos x="245" y="1173"/>
              </a:cxn>
              <a:cxn ang="0">
                <a:pos x="292" y="1163"/>
              </a:cxn>
              <a:cxn ang="0">
                <a:pos x="387" y="1126"/>
              </a:cxn>
              <a:cxn ang="0">
                <a:pos x="443" y="1107"/>
              </a:cxn>
              <a:cxn ang="0">
                <a:pos x="472" y="1088"/>
              </a:cxn>
              <a:cxn ang="0">
                <a:pos x="509" y="1078"/>
              </a:cxn>
              <a:cxn ang="0">
                <a:pos x="538" y="1050"/>
              </a:cxn>
              <a:cxn ang="0">
                <a:pos x="623" y="1003"/>
              </a:cxn>
              <a:cxn ang="0">
                <a:pos x="727" y="956"/>
              </a:cxn>
              <a:cxn ang="0">
                <a:pos x="859" y="908"/>
              </a:cxn>
              <a:cxn ang="0">
                <a:pos x="1019" y="861"/>
              </a:cxn>
              <a:cxn ang="0">
                <a:pos x="1048" y="833"/>
              </a:cxn>
              <a:cxn ang="0">
                <a:pos x="1076" y="823"/>
              </a:cxn>
              <a:cxn ang="0">
                <a:pos x="1085" y="795"/>
              </a:cxn>
              <a:cxn ang="0">
                <a:pos x="1104" y="757"/>
              </a:cxn>
              <a:cxn ang="0">
                <a:pos x="1161" y="606"/>
              </a:cxn>
              <a:cxn ang="0">
                <a:pos x="1133" y="436"/>
              </a:cxn>
              <a:cxn ang="0">
                <a:pos x="1067" y="389"/>
              </a:cxn>
              <a:cxn ang="0">
                <a:pos x="1038" y="370"/>
              </a:cxn>
              <a:cxn ang="0">
                <a:pos x="915" y="389"/>
              </a:cxn>
              <a:cxn ang="0">
                <a:pos x="859" y="427"/>
              </a:cxn>
              <a:cxn ang="0">
                <a:pos x="812" y="531"/>
              </a:cxn>
              <a:cxn ang="0">
                <a:pos x="859" y="644"/>
              </a:cxn>
              <a:cxn ang="0">
                <a:pos x="934" y="710"/>
              </a:cxn>
              <a:cxn ang="0">
                <a:pos x="1180" y="795"/>
              </a:cxn>
              <a:cxn ang="0">
                <a:pos x="1529" y="776"/>
              </a:cxn>
              <a:cxn ang="0">
                <a:pos x="1633" y="748"/>
              </a:cxn>
              <a:cxn ang="0">
                <a:pos x="1709" y="729"/>
              </a:cxn>
              <a:cxn ang="0">
                <a:pos x="1813" y="682"/>
              </a:cxn>
              <a:cxn ang="0">
                <a:pos x="1926" y="625"/>
              </a:cxn>
              <a:cxn ang="0">
                <a:pos x="1983" y="597"/>
              </a:cxn>
              <a:cxn ang="0">
                <a:pos x="2039" y="559"/>
              </a:cxn>
              <a:cxn ang="0">
                <a:pos x="2058" y="531"/>
              </a:cxn>
              <a:cxn ang="0">
                <a:pos x="2086" y="521"/>
              </a:cxn>
              <a:cxn ang="0">
                <a:pos x="2143" y="483"/>
              </a:cxn>
              <a:cxn ang="0">
                <a:pos x="2171" y="465"/>
              </a:cxn>
              <a:cxn ang="0">
                <a:pos x="2247" y="417"/>
              </a:cxn>
              <a:cxn ang="0">
                <a:pos x="2266" y="380"/>
              </a:cxn>
              <a:cxn ang="0">
                <a:pos x="2294" y="361"/>
              </a:cxn>
              <a:cxn ang="0">
                <a:pos x="2304" y="332"/>
              </a:cxn>
              <a:cxn ang="0">
                <a:pos x="2370" y="257"/>
              </a:cxn>
              <a:cxn ang="0">
                <a:pos x="2398" y="191"/>
              </a:cxn>
              <a:cxn ang="0">
                <a:pos x="2417" y="125"/>
              </a:cxn>
              <a:cxn ang="0">
                <a:pos x="2426" y="11"/>
              </a:cxn>
              <a:cxn ang="0">
                <a:pos x="2407" y="40"/>
              </a:cxn>
              <a:cxn ang="0">
                <a:pos x="2389" y="96"/>
              </a:cxn>
              <a:cxn ang="0">
                <a:pos x="2360" y="285"/>
              </a:cxn>
              <a:cxn ang="0">
                <a:pos x="2700" y="323"/>
              </a:cxn>
            </a:cxnLst>
            <a:rect l="0" t="0" r="r" b="b"/>
            <a:pathLst>
              <a:path w="2700" h="1560">
                <a:moveTo>
                  <a:pt x="0" y="1088"/>
                </a:moveTo>
                <a:cubicBezTo>
                  <a:pt x="25" y="1165"/>
                  <a:pt x="153" y="1157"/>
                  <a:pt x="217" y="1163"/>
                </a:cubicBezTo>
                <a:cubicBezTo>
                  <a:pt x="210" y="1301"/>
                  <a:pt x="192" y="1424"/>
                  <a:pt x="179" y="1560"/>
                </a:cubicBezTo>
                <a:cubicBezTo>
                  <a:pt x="168" y="1514"/>
                  <a:pt x="172" y="1504"/>
                  <a:pt x="198" y="1466"/>
                </a:cubicBezTo>
                <a:cubicBezTo>
                  <a:pt x="208" y="1434"/>
                  <a:pt x="218" y="1404"/>
                  <a:pt x="226" y="1371"/>
                </a:cubicBezTo>
                <a:cubicBezTo>
                  <a:pt x="229" y="1327"/>
                  <a:pt x="232" y="1283"/>
                  <a:pt x="236" y="1239"/>
                </a:cubicBezTo>
                <a:cubicBezTo>
                  <a:pt x="238" y="1217"/>
                  <a:pt x="232" y="1191"/>
                  <a:pt x="245" y="1173"/>
                </a:cubicBezTo>
                <a:cubicBezTo>
                  <a:pt x="255" y="1160"/>
                  <a:pt x="276" y="1167"/>
                  <a:pt x="292" y="1163"/>
                </a:cubicBezTo>
                <a:cubicBezTo>
                  <a:pt x="325" y="1155"/>
                  <a:pt x="354" y="1137"/>
                  <a:pt x="387" y="1126"/>
                </a:cubicBezTo>
                <a:cubicBezTo>
                  <a:pt x="406" y="1120"/>
                  <a:pt x="443" y="1107"/>
                  <a:pt x="443" y="1107"/>
                </a:cubicBezTo>
                <a:cubicBezTo>
                  <a:pt x="453" y="1101"/>
                  <a:pt x="461" y="1093"/>
                  <a:pt x="472" y="1088"/>
                </a:cubicBezTo>
                <a:cubicBezTo>
                  <a:pt x="484" y="1083"/>
                  <a:pt x="498" y="1084"/>
                  <a:pt x="509" y="1078"/>
                </a:cubicBezTo>
                <a:cubicBezTo>
                  <a:pt x="521" y="1071"/>
                  <a:pt x="527" y="1058"/>
                  <a:pt x="538" y="1050"/>
                </a:cubicBezTo>
                <a:cubicBezTo>
                  <a:pt x="589" y="1011"/>
                  <a:pt x="579" y="1017"/>
                  <a:pt x="623" y="1003"/>
                </a:cubicBezTo>
                <a:cubicBezTo>
                  <a:pt x="654" y="955"/>
                  <a:pt x="676" y="971"/>
                  <a:pt x="727" y="956"/>
                </a:cubicBezTo>
                <a:cubicBezTo>
                  <a:pt x="773" y="943"/>
                  <a:pt x="815" y="923"/>
                  <a:pt x="859" y="908"/>
                </a:cubicBezTo>
                <a:cubicBezTo>
                  <a:pt x="912" y="891"/>
                  <a:pt x="966" y="880"/>
                  <a:pt x="1019" y="861"/>
                </a:cubicBezTo>
                <a:cubicBezTo>
                  <a:pt x="1029" y="852"/>
                  <a:pt x="1037" y="840"/>
                  <a:pt x="1048" y="833"/>
                </a:cubicBezTo>
                <a:cubicBezTo>
                  <a:pt x="1056" y="828"/>
                  <a:pt x="1069" y="830"/>
                  <a:pt x="1076" y="823"/>
                </a:cubicBezTo>
                <a:cubicBezTo>
                  <a:pt x="1083" y="816"/>
                  <a:pt x="1081" y="804"/>
                  <a:pt x="1085" y="795"/>
                </a:cubicBezTo>
                <a:cubicBezTo>
                  <a:pt x="1091" y="782"/>
                  <a:pt x="1098" y="770"/>
                  <a:pt x="1104" y="757"/>
                </a:cubicBezTo>
                <a:cubicBezTo>
                  <a:pt x="1126" y="707"/>
                  <a:pt x="1148" y="659"/>
                  <a:pt x="1161" y="606"/>
                </a:cubicBezTo>
                <a:cubicBezTo>
                  <a:pt x="1152" y="549"/>
                  <a:pt x="1156" y="489"/>
                  <a:pt x="1133" y="436"/>
                </a:cubicBezTo>
                <a:cubicBezTo>
                  <a:pt x="1122" y="411"/>
                  <a:pt x="1089" y="404"/>
                  <a:pt x="1067" y="389"/>
                </a:cubicBezTo>
                <a:cubicBezTo>
                  <a:pt x="1058" y="382"/>
                  <a:pt x="1038" y="370"/>
                  <a:pt x="1038" y="370"/>
                </a:cubicBezTo>
                <a:cubicBezTo>
                  <a:pt x="997" y="375"/>
                  <a:pt x="951" y="369"/>
                  <a:pt x="915" y="389"/>
                </a:cubicBezTo>
                <a:cubicBezTo>
                  <a:pt x="804" y="451"/>
                  <a:pt x="956" y="392"/>
                  <a:pt x="859" y="427"/>
                </a:cubicBezTo>
                <a:cubicBezTo>
                  <a:pt x="837" y="464"/>
                  <a:pt x="824" y="491"/>
                  <a:pt x="812" y="531"/>
                </a:cubicBezTo>
                <a:cubicBezTo>
                  <a:pt x="818" y="585"/>
                  <a:pt x="807" y="627"/>
                  <a:pt x="859" y="644"/>
                </a:cubicBezTo>
                <a:cubicBezTo>
                  <a:pt x="904" y="712"/>
                  <a:pt x="875" y="696"/>
                  <a:pt x="934" y="710"/>
                </a:cubicBezTo>
                <a:cubicBezTo>
                  <a:pt x="997" y="771"/>
                  <a:pt x="1096" y="784"/>
                  <a:pt x="1180" y="795"/>
                </a:cubicBezTo>
                <a:cubicBezTo>
                  <a:pt x="1220" y="793"/>
                  <a:pt x="1486" y="780"/>
                  <a:pt x="1529" y="776"/>
                </a:cubicBezTo>
                <a:cubicBezTo>
                  <a:pt x="1562" y="773"/>
                  <a:pt x="1601" y="756"/>
                  <a:pt x="1633" y="748"/>
                </a:cubicBezTo>
                <a:cubicBezTo>
                  <a:pt x="1658" y="742"/>
                  <a:pt x="1709" y="729"/>
                  <a:pt x="1709" y="729"/>
                </a:cubicBezTo>
                <a:cubicBezTo>
                  <a:pt x="1746" y="710"/>
                  <a:pt x="1772" y="692"/>
                  <a:pt x="1813" y="682"/>
                </a:cubicBezTo>
                <a:cubicBezTo>
                  <a:pt x="1880" y="636"/>
                  <a:pt x="1866" y="656"/>
                  <a:pt x="1926" y="625"/>
                </a:cubicBezTo>
                <a:cubicBezTo>
                  <a:pt x="1991" y="592"/>
                  <a:pt x="1918" y="617"/>
                  <a:pt x="1983" y="597"/>
                </a:cubicBezTo>
                <a:cubicBezTo>
                  <a:pt x="2002" y="584"/>
                  <a:pt x="2026" y="578"/>
                  <a:pt x="2039" y="559"/>
                </a:cubicBezTo>
                <a:cubicBezTo>
                  <a:pt x="2045" y="550"/>
                  <a:pt x="2049" y="538"/>
                  <a:pt x="2058" y="531"/>
                </a:cubicBezTo>
                <a:cubicBezTo>
                  <a:pt x="2066" y="525"/>
                  <a:pt x="2077" y="526"/>
                  <a:pt x="2086" y="521"/>
                </a:cubicBezTo>
                <a:cubicBezTo>
                  <a:pt x="2106" y="510"/>
                  <a:pt x="2124" y="496"/>
                  <a:pt x="2143" y="483"/>
                </a:cubicBezTo>
                <a:cubicBezTo>
                  <a:pt x="2152" y="477"/>
                  <a:pt x="2171" y="465"/>
                  <a:pt x="2171" y="465"/>
                </a:cubicBezTo>
                <a:cubicBezTo>
                  <a:pt x="2197" y="425"/>
                  <a:pt x="2204" y="432"/>
                  <a:pt x="2247" y="417"/>
                </a:cubicBezTo>
                <a:cubicBezTo>
                  <a:pt x="2253" y="405"/>
                  <a:pt x="2257" y="391"/>
                  <a:pt x="2266" y="380"/>
                </a:cubicBezTo>
                <a:cubicBezTo>
                  <a:pt x="2273" y="371"/>
                  <a:pt x="2287" y="370"/>
                  <a:pt x="2294" y="361"/>
                </a:cubicBezTo>
                <a:cubicBezTo>
                  <a:pt x="2300" y="353"/>
                  <a:pt x="2299" y="341"/>
                  <a:pt x="2304" y="332"/>
                </a:cubicBezTo>
                <a:cubicBezTo>
                  <a:pt x="2336" y="274"/>
                  <a:pt x="2328" y="285"/>
                  <a:pt x="2370" y="257"/>
                </a:cubicBezTo>
                <a:cubicBezTo>
                  <a:pt x="2396" y="147"/>
                  <a:pt x="2359" y="282"/>
                  <a:pt x="2398" y="191"/>
                </a:cubicBezTo>
                <a:cubicBezTo>
                  <a:pt x="2407" y="170"/>
                  <a:pt x="2409" y="147"/>
                  <a:pt x="2417" y="125"/>
                </a:cubicBezTo>
                <a:cubicBezTo>
                  <a:pt x="2420" y="87"/>
                  <a:pt x="2430" y="49"/>
                  <a:pt x="2426" y="11"/>
                </a:cubicBezTo>
                <a:cubicBezTo>
                  <a:pt x="2425" y="0"/>
                  <a:pt x="2412" y="29"/>
                  <a:pt x="2407" y="40"/>
                </a:cubicBezTo>
                <a:cubicBezTo>
                  <a:pt x="2399" y="58"/>
                  <a:pt x="2395" y="77"/>
                  <a:pt x="2389" y="96"/>
                </a:cubicBezTo>
                <a:cubicBezTo>
                  <a:pt x="2379" y="159"/>
                  <a:pt x="2376" y="223"/>
                  <a:pt x="2360" y="285"/>
                </a:cubicBezTo>
                <a:cubicBezTo>
                  <a:pt x="2404" y="314"/>
                  <a:pt x="2643" y="350"/>
                  <a:pt x="2700" y="323"/>
                </a:cubicBezTo>
              </a:path>
            </a:pathLst>
          </a:custGeom>
          <a:noFill/>
          <a:ln w="76200" cap="flat" cmpd="sng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601" name="Freeform 17"/>
          <p:cNvSpPr>
            <a:spLocks/>
          </p:cNvSpPr>
          <p:nvPr/>
        </p:nvSpPr>
        <p:spPr bwMode="auto">
          <a:xfrm>
            <a:off x="3244850" y="2522538"/>
            <a:ext cx="327025" cy="315912"/>
          </a:xfrm>
          <a:custGeom>
            <a:avLst/>
            <a:gdLst/>
            <a:ahLst/>
            <a:cxnLst>
              <a:cxn ang="0">
                <a:pos x="57" y="161"/>
              </a:cxn>
              <a:cxn ang="0">
                <a:pos x="76" y="95"/>
              </a:cxn>
              <a:cxn ang="0">
                <a:pos x="95" y="123"/>
              </a:cxn>
              <a:cxn ang="0">
                <a:pos x="85" y="199"/>
              </a:cxn>
              <a:cxn ang="0">
                <a:pos x="28" y="76"/>
              </a:cxn>
              <a:cxn ang="0">
                <a:pos x="179" y="0"/>
              </a:cxn>
              <a:cxn ang="0">
                <a:pos x="66" y="152"/>
              </a:cxn>
              <a:cxn ang="0">
                <a:pos x="85" y="104"/>
              </a:cxn>
              <a:cxn ang="0">
                <a:pos x="104" y="76"/>
              </a:cxn>
              <a:cxn ang="0">
                <a:pos x="85" y="161"/>
              </a:cxn>
              <a:cxn ang="0">
                <a:pos x="66" y="85"/>
              </a:cxn>
              <a:cxn ang="0">
                <a:pos x="123" y="95"/>
              </a:cxn>
              <a:cxn ang="0">
                <a:pos x="113" y="161"/>
              </a:cxn>
              <a:cxn ang="0">
                <a:pos x="85" y="152"/>
              </a:cxn>
              <a:cxn ang="0">
                <a:pos x="66" y="95"/>
              </a:cxn>
              <a:cxn ang="0">
                <a:pos x="85" y="38"/>
              </a:cxn>
              <a:cxn ang="0">
                <a:pos x="170" y="48"/>
              </a:cxn>
              <a:cxn ang="0">
                <a:pos x="85" y="161"/>
              </a:cxn>
              <a:cxn ang="0">
                <a:pos x="28" y="142"/>
              </a:cxn>
              <a:cxn ang="0">
                <a:pos x="66" y="95"/>
              </a:cxn>
              <a:cxn ang="0">
                <a:pos x="85" y="67"/>
              </a:cxn>
              <a:cxn ang="0">
                <a:pos x="113" y="76"/>
              </a:cxn>
              <a:cxn ang="0">
                <a:pos x="85" y="180"/>
              </a:cxn>
              <a:cxn ang="0">
                <a:pos x="95" y="67"/>
              </a:cxn>
              <a:cxn ang="0">
                <a:pos x="123" y="85"/>
              </a:cxn>
              <a:cxn ang="0">
                <a:pos x="85" y="161"/>
              </a:cxn>
              <a:cxn ang="0">
                <a:pos x="76" y="133"/>
              </a:cxn>
              <a:cxn ang="0">
                <a:pos x="85" y="85"/>
              </a:cxn>
              <a:cxn ang="0">
                <a:pos x="85" y="95"/>
              </a:cxn>
            </a:cxnLst>
            <a:rect l="0" t="0" r="r" b="b"/>
            <a:pathLst>
              <a:path w="206" h="199">
                <a:moveTo>
                  <a:pt x="57" y="161"/>
                </a:moveTo>
                <a:cubicBezTo>
                  <a:pt x="63" y="139"/>
                  <a:pt x="60" y="111"/>
                  <a:pt x="76" y="95"/>
                </a:cubicBezTo>
                <a:cubicBezTo>
                  <a:pt x="84" y="87"/>
                  <a:pt x="94" y="112"/>
                  <a:pt x="95" y="123"/>
                </a:cubicBezTo>
                <a:cubicBezTo>
                  <a:pt x="97" y="148"/>
                  <a:pt x="88" y="174"/>
                  <a:pt x="85" y="199"/>
                </a:cubicBezTo>
                <a:cubicBezTo>
                  <a:pt x="48" y="160"/>
                  <a:pt x="46" y="125"/>
                  <a:pt x="28" y="76"/>
                </a:cubicBezTo>
                <a:cubicBezTo>
                  <a:pt x="52" y="8"/>
                  <a:pt x="116" y="10"/>
                  <a:pt x="179" y="0"/>
                </a:cubicBezTo>
                <a:cubicBezTo>
                  <a:pt x="206" y="79"/>
                  <a:pt x="134" y="128"/>
                  <a:pt x="66" y="152"/>
                </a:cubicBezTo>
                <a:cubicBezTo>
                  <a:pt x="51" y="104"/>
                  <a:pt x="51" y="138"/>
                  <a:pt x="85" y="104"/>
                </a:cubicBezTo>
                <a:cubicBezTo>
                  <a:pt x="93" y="96"/>
                  <a:pt x="98" y="85"/>
                  <a:pt x="104" y="76"/>
                </a:cubicBezTo>
                <a:cubicBezTo>
                  <a:pt x="118" y="119"/>
                  <a:pt x="100" y="120"/>
                  <a:pt x="85" y="161"/>
                </a:cubicBezTo>
                <a:cubicBezTo>
                  <a:pt x="73" y="149"/>
                  <a:pt x="20" y="111"/>
                  <a:pt x="66" y="85"/>
                </a:cubicBezTo>
                <a:cubicBezTo>
                  <a:pt x="83" y="75"/>
                  <a:pt x="104" y="92"/>
                  <a:pt x="123" y="95"/>
                </a:cubicBezTo>
                <a:cubicBezTo>
                  <a:pt x="120" y="117"/>
                  <a:pt x="125" y="142"/>
                  <a:pt x="113" y="161"/>
                </a:cubicBezTo>
                <a:cubicBezTo>
                  <a:pt x="108" y="169"/>
                  <a:pt x="91" y="160"/>
                  <a:pt x="85" y="152"/>
                </a:cubicBezTo>
                <a:cubicBezTo>
                  <a:pt x="73" y="136"/>
                  <a:pt x="72" y="114"/>
                  <a:pt x="66" y="95"/>
                </a:cubicBezTo>
                <a:cubicBezTo>
                  <a:pt x="72" y="76"/>
                  <a:pt x="73" y="54"/>
                  <a:pt x="85" y="38"/>
                </a:cubicBezTo>
                <a:cubicBezTo>
                  <a:pt x="103" y="13"/>
                  <a:pt x="152" y="41"/>
                  <a:pt x="170" y="48"/>
                </a:cubicBezTo>
                <a:cubicBezTo>
                  <a:pt x="158" y="96"/>
                  <a:pt x="126" y="134"/>
                  <a:pt x="85" y="161"/>
                </a:cubicBezTo>
                <a:cubicBezTo>
                  <a:pt x="66" y="155"/>
                  <a:pt x="41" y="157"/>
                  <a:pt x="28" y="142"/>
                </a:cubicBezTo>
                <a:cubicBezTo>
                  <a:pt x="0" y="108"/>
                  <a:pt x="56" y="98"/>
                  <a:pt x="66" y="95"/>
                </a:cubicBezTo>
                <a:cubicBezTo>
                  <a:pt x="72" y="86"/>
                  <a:pt x="75" y="71"/>
                  <a:pt x="85" y="67"/>
                </a:cubicBezTo>
                <a:cubicBezTo>
                  <a:pt x="94" y="63"/>
                  <a:pt x="111" y="66"/>
                  <a:pt x="113" y="76"/>
                </a:cubicBezTo>
                <a:cubicBezTo>
                  <a:pt x="125" y="130"/>
                  <a:pt x="108" y="146"/>
                  <a:pt x="85" y="180"/>
                </a:cubicBezTo>
                <a:cubicBezTo>
                  <a:pt x="88" y="142"/>
                  <a:pt x="81" y="102"/>
                  <a:pt x="95" y="67"/>
                </a:cubicBezTo>
                <a:cubicBezTo>
                  <a:pt x="99" y="57"/>
                  <a:pt x="120" y="74"/>
                  <a:pt x="123" y="85"/>
                </a:cubicBezTo>
                <a:cubicBezTo>
                  <a:pt x="135" y="137"/>
                  <a:pt x="115" y="141"/>
                  <a:pt x="85" y="161"/>
                </a:cubicBezTo>
                <a:cubicBezTo>
                  <a:pt x="82" y="152"/>
                  <a:pt x="76" y="143"/>
                  <a:pt x="76" y="133"/>
                </a:cubicBezTo>
                <a:cubicBezTo>
                  <a:pt x="76" y="117"/>
                  <a:pt x="81" y="101"/>
                  <a:pt x="85" y="85"/>
                </a:cubicBezTo>
                <a:cubicBezTo>
                  <a:pt x="86" y="82"/>
                  <a:pt x="85" y="92"/>
                  <a:pt x="85" y="95"/>
                </a:cubicBezTo>
              </a:path>
            </a:pathLst>
          </a:custGeom>
          <a:noFill/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602" name="Oval 18"/>
          <p:cNvSpPr>
            <a:spLocks noChangeArrowheads="1"/>
          </p:cNvSpPr>
          <p:nvPr/>
        </p:nvSpPr>
        <p:spPr bwMode="auto">
          <a:xfrm>
            <a:off x="4856163" y="719138"/>
            <a:ext cx="3703637" cy="5216525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5586" grpId="0"/>
      <p:bldP spid="195587" grpId="0" animBg="1"/>
      <p:bldP spid="195589" grpId="0" animBg="1"/>
      <p:bldP spid="195590" grpId="0" animBg="1"/>
      <p:bldP spid="195591" grpId="0" animBg="1"/>
      <p:bldP spid="195594" grpId="0" animBg="1"/>
      <p:bldP spid="195595" grpId="0" animBg="1"/>
      <p:bldP spid="195596" grpId="0" animBg="1"/>
      <p:bldP spid="195597" grpId="0"/>
      <p:bldP spid="195599" grpId="0" animBg="1"/>
      <p:bldP spid="195601" grpId="0" animBg="1"/>
      <p:bldP spid="19560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0" y="269875"/>
            <a:ext cx="9144000" cy="6083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</a:rPr>
              <a:t>Гуморальный механизм регуляции физиологических функций: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5400" b="1" dirty="0">
                <a:solidFill>
                  <a:srgbClr val="FF0066"/>
                </a:solidFill>
              </a:rPr>
              <a:t>	</a:t>
            </a:r>
            <a:r>
              <a:rPr lang="ru-RU" sz="4800" b="1" dirty="0">
                <a:solidFill>
                  <a:srgbClr val="FF0066"/>
                </a:solidFill>
              </a:rPr>
              <a:t>канал связи – внутренняя среда организма;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800" b="1" dirty="0">
                <a:solidFill>
                  <a:srgbClr val="FF0066"/>
                </a:solidFill>
              </a:rPr>
              <a:t> сигнал – молекула вещества.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0" y="269875"/>
            <a:ext cx="9144000" cy="56403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</a:rPr>
              <a:t>Функциональные особенности гуморального механизма регуляции 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	длинный латентный период;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большая продолжительность действия;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u-RU" sz="4000" b="1" dirty="0">
                <a:solidFill>
                  <a:srgbClr val="FF0066"/>
                </a:solidFill>
              </a:rPr>
              <a:t> </a:t>
            </a:r>
            <a:r>
              <a:rPr lang="ru-RU" sz="4000" b="1" dirty="0" err="1">
                <a:solidFill>
                  <a:srgbClr val="FF0066"/>
                </a:solidFill>
              </a:rPr>
              <a:t>генерализованность</a:t>
            </a:r>
            <a:r>
              <a:rPr lang="ru-RU" sz="4000" b="1" dirty="0">
                <a:solidFill>
                  <a:srgbClr val="FF0066"/>
                </a:solidFill>
              </a:rPr>
              <a:t>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290638" y="809625"/>
            <a:ext cx="656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0" y="2491613"/>
            <a:ext cx="9144000" cy="1555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66"/>
                </a:solidFill>
              </a:rPr>
              <a:t>Нейрогуморальный механизм регуляции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3863"/>
            <a:ext cx="8229600" cy="5702300"/>
          </a:xfr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sz="5400" b="1" dirty="0">
                <a:solidFill>
                  <a:srgbClr val="FF0000"/>
                </a:solidFill>
              </a:rPr>
              <a:t>Сохранение организации системы возможно при наличии устойчивого термодинамического неравновесия.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11325" y="1917700"/>
            <a:ext cx="2665413" cy="4283075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378325" y="1933575"/>
            <a:ext cx="2871788" cy="427355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010" y="0"/>
            <a:ext cx="6355080" cy="18516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устойчивое термодинамическое неравновесие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079625" y="2897188"/>
            <a:ext cx="16716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solidFill>
                  <a:schemeClr val="folHlink"/>
                </a:solidFill>
              </a:rPr>
              <a:t>N</a:t>
            </a:r>
            <a:endParaRPr lang="ru-RU" sz="12000" b="1">
              <a:solidFill>
                <a:schemeClr val="folHlink"/>
              </a:solidFill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757613" y="2811463"/>
            <a:ext cx="1117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/>
              <a:t>A</a:t>
            </a:r>
            <a:endParaRPr lang="ru-RU" sz="12000" b="1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627688" y="2789238"/>
            <a:ext cx="1117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solidFill>
                  <a:srgbClr val="FF0066"/>
                </a:solidFill>
              </a:rPr>
              <a:t>S</a:t>
            </a:r>
            <a:endParaRPr lang="ru-RU" sz="12000" b="1">
              <a:solidFill>
                <a:srgbClr val="FF0066"/>
              </a:solidFill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267075" y="3849688"/>
            <a:ext cx="747713" cy="14287"/>
          </a:xfrm>
          <a:prstGeom prst="line">
            <a:avLst/>
          </a:prstGeom>
          <a:noFill/>
          <a:ln w="127000">
            <a:solidFill>
              <a:srgbClr val="CC0099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4865688" y="3844925"/>
            <a:ext cx="747712" cy="31750"/>
          </a:xfrm>
          <a:prstGeom prst="line">
            <a:avLst/>
          </a:prstGeom>
          <a:noFill/>
          <a:ln w="127000">
            <a:solidFill>
              <a:srgbClr val="CC0099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749300" y="3860800"/>
            <a:ext cx="1454150" cy="0"/>
          </a:xfrm>
          <a:prstGeom prst="line">
            <a:avLst/>
          </a:prstGeom>
          <a:noFill/>
          <a:ln w="127000">
            <a:solidFill>
              <a:srgbClr val="808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6792913" y="3756025"/>
            <a:ext cx="1428750" cy="14288"/>
          </a:xfrm>
          <a:prstGeom prst="line">
            <a:avLst/>
          </a:prstGeom>
          <a:noFill/>
          <a:ln w="127000">
            <a:solidFill>
              <a:srgbClr val="808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1633538" y="4478338"/>
            <a:ext cx="2492375" cy="763587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127000" cap="flat" cmpd="sng">
            <a:solidFill>
              <a:srgbClr val="660066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 flipH="1">
            <a:off x="4791075" y="4476750"/>
            <a:ext cx="2867025" cy="779463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127000" cap="flat" cmpd="sng">
            <a:solidFill>
              <a:srgbClr val="660066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3" grpId="0" animBg="1"/>
      <p:bldP spid="47106" grpId="0" animBg="1"/>
      <p:bldP spid="47110" grpId="0"/>
      <p:bldP spid="47111" grpId="0"/>
      <p:bldP spid="47112" grpId="0"/>
      <p:bldP spid="47114" grpId="0" animBg="1"/>
      <p:bldP spid="47115" grpId="0" animBg="1"/>
      <p:bldP spid="47116" grpId="0" animBg="1"/>
      <p:bldP spid="47117" grpId="0" animBg="1"/>
      <p:bldP spid="47120" grpId="0" animBg="1"/>
      <p:bldP spid="47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85188" cy="21598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Системы могут  находится в двух различных состояниях: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725739"/>
            <a:ext cx="5854535" cy="30812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стационарном,</a:t>
            </a:r>
          </a:p>
          <a:p>
            <a:pPr>
              <a:buFontTx/>
              <a:buNone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переходном.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/>
      <p:bldP spid="14745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2286000" y="869950"/>
            <a:ext cx="6327775" cy="5370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>
            <a:off x="2605088" y="1725613"/>
            <a:ext cx="5691187" cy="43402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 flipH="1">
            <a:off x="4146550" y="2060575"/>
            <a:ext cx="12700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3340100" y="976313"/>
            <a:ext cx="480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Гомеостатические механизмы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4252913" y="1935163"/>
            <a:ext cx="2955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Незначительные изменения внутренней среды</a:t>
            </a:r>
          </a:p>
        </p:txBody>
      </p:sp>
      <p:sp>
        <p:nvSpPr>
          <p:cNvPr id="155659" name="Oval 11"/>
          <p:cNvSpPr>
            <a:spLocks noChangeArrowheads="1"/>
          </p:cNvSpPr>
          <p:nvPr/>
        </p:nvSpPr>
        <p:spPr bwMode="auto">
          <a:xfrm>
            <a:off x="3476625" y="338137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>
            <a:off x="3417888" y="445293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1" name="Oval 13"/>
          <p:cNvSpPr>
            <a:spLocks noChangeArrowheads="1"/>
          </p:cNvSpPr>
          <p:nvPr/>
        </p:nvSpPr>
        <p:spPr bwMode="auto">
          <a:xfrm>
            <a:off x="5070475" y="4786313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2" name="Oval 14"/>
          <p:cNvSpPr>
            <a:spLocks noChangeArrowheads="1"/>
          </p:cNvSpPr>
          <p:nvPr/>
        </p:nvSpPr>
        <p:spPr bwMode="auto">
          <a:xfrm>
            <a:off x="5343525" y="349250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3" name="Oval 15"/>
          <p:cNvSpPr>
            <a:spLocks noChangeArrowheads="1"/>
          </p:cNvSpPr>
          <p:nvPr/>
        </p:nvSpPr>
        <p:spPr bwMode="auto">
          <a:xfrm>
            <a:off x="6415088" y="470852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4" name="Oval 16"/>
          <p:cNvSpPr>
            <a:spLocks noChangeArrowheads="1"/>
          </p:cNvSpPr>
          <p:nvPr/>
        </p:nvSpPr>
        <p:spPr bwMode="auto">
          <a:xfrm>
            <a:off x="6457950" y="3459163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5" name="Oval 17"/>
          <p:cNvSpPr>
            <a:spLocks noChangeArrowheads="1"/>
          </p:cNvSpPr>
          <p:nvPr/>
        </p:nvSpPr>
        <p:spPr bwMode="auto">
          <a:xfrm>
            <a:off x="4271963" y="404812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6" name="Oval 18"/>
          <p:cNvSpPr>
            <a:spLocks noChangeArrowheads="1"/>
          </p:cNvSpPr>
          <p:nvPr/>
        </p:nvSpPr>
        <p:spPr bwMode="auto">
          <a:xfrm>
            <a:off x="3868738" y="3525838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7" name="Oval 19"/>
          <p:cNvSpPr>
            <a:spLocks noChangeArrowheads="1"/>
          </p:cNvSpPr>
          <p:nvPr/>
        </p:nvSpPr>
        <p:spPr bwMode="auto">
          <a:xfrm>
            <a:off x="5608638" y="3595688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8" name="Oval 20"/>
          <p:cNvSpPr>
            <a:spLocks noChangeArrowheads="1"/>
          </p:cNvSpPr>
          <p:nvPr/>
        </p:nvSpPr>
        <p:spPr bwMode="auto">
          <a:xfrm>
            <a:off x="3865563" y="4552950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69" name="Oval 21"/>
          <p:cNvSpPr>
            <a:spLocks noChangeArrowheads="1"/>
          </p:cNvSpPr>
          <p:nvPr/>
        </p:nvSpPr>
        <p:spPr bwMode="auto">
          <a:xfrm>
            <a:off x="7026275" y="3651250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70" name="Oval 22"/>
          <p:cNvSpPr>
            <a:spLocks noChangeArrowheads="1"/>
          </p:cNvSpPr>
          <p:nvPr/>
        </p:nvSpPr>
        <p:spPr bwMode="auto">
          <a:xfrm>
            <a:off x="4675188" y="4186238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71" name="Oval 23"/>
          <p:cNvSpPr>
            <a:spLocks noChangeArrowheads="1"/>
          </p:cNvSpPr>
          <p:nvPr/>
        </p:nvSpPr>
        <p:spPr bwMode="auto">
          <a:xfrm>
            <a:off x="5543550" y="5011738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72" name="Oval 24"/>
          <p:cNvSpPr>
            <a:spLocks noChangeArrowheads="1"/>
          </p:cNvSpPr>
          <p:nvPr/>
        </p:nvSpPr>
        <p:spPr bwMode="auto">
          <a:xfrm>
            <a:off x="6565900" y="4845050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73" name="Line 25"/>
          <p:cNvSpPr>
            <a:spLocks noChangeShapeType="1"/>
          </p:cNvSpPr>
          <p:nvPr/>
        </p:nvSpPr>
        <p:spPr bwMode="auto">
          <a:xfrm>
            <a:off x="504824" y="427512"/>
            <a:ext cx="45719" cy="5759532"/>
          </a:xfrm>
          <a:prstGeom prst="line">
            <a:avLst/>
          </a:prstGeom>
          <a:noFill/>
          <a:ln w="187325">
            <a:solidFill>
              <a:srgbClr val="FF3300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74" name="Text Box 26"/>
          <p:cNvSpPr txBox="1">
            <a:spLocks noChangeArrowheads="1"/>
          </p:cNvSpPr>
          <p:nvPr/>
        </p:nvSpPr>
        <p:spPr bwMode="auto">
          <a:xfrm rot="16200000">
            <a:off x="-690875" y="2639062"/>
            <a:ext cx="4332287" cy="1382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Существенные колебания параметров внешней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0" y="520700"/>
            <a:ext cx="9144000" cy="3170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>
                <a:ln w="50800"/>
                <a:solidFill>
                  <a:schemeClr val="bg1">
                    <a:shade val="50000"/>
                  </a:schemeClr>
                </a:solidFill>
              </a:rPr>
              <a:t>Живые системы являются</a:t>
            </a:r>
            <a:r>
              <a:rPr lang="ru-RU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800" b="1" dirty="0">
                <a:ln w="50800"/>
                <a:solidFill>
                  <a:schemeClr val="bg1">
                    <a:shade val="50000"/>
                  </a:schemeClr>
                </a:solidFill>
              </a:rPr>
              <a:t>саморегулирующимися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500</Words>
  <Application>Microsoft PowerPoint</Application>
  <PresentationFormat>Экран (4:3)</PresentationFormat>
  <Paragraphs>130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Arial</vt:lpstr>
      <vt:lpstr>Wingdings</vt:lpstr>
      <vt:lpstr>Оформление по умолчанию</vt:lpstr>
      <vt:lpstr>ПРИНЦИПЫ И МЕХАНИЗМЫ РЕГУЛЯЦИИ ФУНКЦИЙ ОРГАНИЗМА</vt:lpstr>
      <vt:lpstr>Живые системы очень сложные, вероятностные, самоорганизующиеся.</vt:lpstr>
      <vt:lpstr>Самоорганизация – переход от неорганизованного к организованному, т.е.  от хаоса к системе. </vt:lpstr>
      <vt:lpstr>Слайд 4</vt:lpstr>
      <vt:lpstr>Слайд 5</vt:lpstr>
      <vt:lpstr>устойчивое термодинамическое неравновесие</vt:lpstr>
      <vt:lpstr>Системы могут  находится в двух различных состояниях: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Customer</cp:lastModifiedBy>
  <cp:revision>19</cp:revision>
  <dcterms:created xsi:type="dcterms:W3CDTF">2006-08-30T21:24:07Z</dcterms:created>
  <dcterms:modified xsi:type="dcterms:W3CDTF">2009-09-21T03:42:35Z</dcterms:modified>
</cp:coreProperties>
</file>